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A52F7A-BA3A-4EC3-9C02-0B8AF4DD7FF5}" v="6" dt="2022-05-09T18:02:37.80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das, Priya M" userId="S::pramdas2@calstatela.edu::aa9cfcc1-ada1-4bd8-8dc8-e4be6f94f1b5" providerId="AD" clId="Web-{52A52F7A-BA3A-4EC3-9C02-0B8AF4DD7FF5}"/>
    <pc:docChg chg="modSld">
      <pc:chgData name="Ramdas, Priya M" userId="S::pramdas2@calstatela.edu::aa9cfcc1-ada1-4bd8-8dc8-e4be6f94f1b5" providerId="AD" clId="Web-{52A52F7A-BA3A-4EC3-9C02-0B8AF4DD7FF5}" dt="2022-05-09T18:02:37.804" v="5" actId="1076"/>
      <pc:docMkLst>
        <pc:docMk/>
      </pc:docMkLst>
      <pc:sldChg chg="modSp">
        <pc:chgData name="Ramdas, Priya M" userId="S::pramdas2@calstatela.edu::aa9cfcc1-ada1-4bd8-8dc8-e4be6f94f1b5" providerId="AD" clId="Web-{52A52F7A-BA3A-4EC3-9C02-0B8AF4DD7FF5}" dt="2022-05-09T18:02:37.804" v="5" actId="1076"/>
        <pc:sldMkLst>
          <pc:docMk/>
          <pc:sldMk cId="0" sldId="259"/>
        </pc:sldMkLst>
        <pc:spChg chg="mod">
          <ac:chgData name="Ramdas, Priya M" userId="S::pramdas2@calstatela.edu::aa9cfcc1-ada1-4bd8-8dc8-e4be6f94f1b5" providerId="AD" clId="Web-{52A52F7A-BA3A-4EC3-9C02-0B8AF4DD7FF5}" dt="2022-05-09T18:02:28.678" v="3" actId="1076"/>
          <ac:spMkLst>
            <pc:docMk/>
            <pc:sldMk cId="0" sldId="259"/>
            <ac:spMk id="111" creationId="{00000000-0000-0000-0000-000000000000}"/>
          </ac:spMkLst>
        </pc:spChg>
        <pc:spChg chg="mod">
          <ac:chgData name="Ramdas, Priya M" userId="S::pramdas2@calstatela.edu::aa9cfcc1-ada1-4bd8-8dc8-e4be6f94f1b5" providerId="AD" clId="Web-{52A52F7A-BA3A-4EC3-9C02-0B8AF4DD7FF5}" dt="2022-05-09T18:02:30.709" v="4" actId="1076"/>
          <ac:spMkLst>
            <pc:docMk/>
            <pc:sldMk cId="0" sldId="259"/>
            <ac:spMk id="112" creationId="{00000000-0000-0000-0000-000000000000}"/>
          </ac:spMkLst>
        </pc:spChg>
        <pc:spChg chg="mod">
          <ac:chgData name="Ramdas, Priya M" userId="S::pramdas2@calstatela.edu::aa9cfcc1-ada1-4bd8-8dc8-e4be6f94f1b5" providerId="AD" clId="Web-{52A52F7A-BA3A-4EC3-9C02-0B8AF4DD7FF5}" dt="2022-05-09T18:02:37.804" v="5" actId="1076"/>
          <ac:spMkLst>
            <pc:docMk/>
            <pc:sldMk cId="0" sldId="259"/>
            <ac:spMk id="1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6" y="2057400"/>
            <a:ext cx="3932242"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3"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image" Target="../media/image27.t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NANAYMITAL/US-USED-CARS-DATASET"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github.com/Heta-Parekh/MachineLearningModel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5" descr="Picture 5"/>
          <p:cNvPicPr>
            <a:picLocks noChangeAspect="1"/>
          </p:cNvPicPr>
          <p:nvPr/>
        </p:nvPicPr>
        <p:blipFill>
          <a:blip r:embed="rId2"/>
          <a:stretch>
            <a:fillRect/>
          </a:stretch>
        </p:blipFill>
        <p:spPr>
          <a:xfrm>
            <a:off x="6646336" y="1775347"/>
            <a:ext cx="3259667" cy="3906781"/>
          </a:xfrm>
          <a:prstGeom prst="rect">
            <a:avLst/>
          </a:prstGeom>
          <a:ln w="12700">
            <a:miter lim="400000"/>
          </a:ln>
        </p:spPr>
      </p:pic>
      <p:sp>
        <p:nvSpPr>
          <p:cNvPr id="95" name="Title 1"/>
          <p:cNvSpPr txBox="1"/>
          <p:nvPr/>
        </p:nvSpPr>
        <p:spPr>
          <a:xfrm>
            <a:off x="4846318" y="151656"/>
            <a:ext cx="6861814" cy="172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gn="ctr">
              <a:lnSpc>
                <a:spcPct val="90000"/>
              </a:lnSpc>
              <a:defRPr sz="2700" b="1">
                <a:solidFill>
                  <a:srgbClr val="0070C0"/>
                </a:solidFill>
                <a:latin typeface="Times New Roman"/>
                <a:ea typeface="Times New Roman"/>
                <a:cs typeface="Times New Roman"/>
                <a:sym typeface="Times New Roman"/>
              </a:defRPr>
            </a:lvl1pPr>
          </a:lstStyle>
          <a:p>
            <a:r>
              <a:t>U.S. Used Car Analysis with Machine Learning Methods</a:t>
            </a:r>
          </a:p>
        </p:txBody>
      </p:sp>
      <p:sp>
        <p:nvSpPr>
          <p:cNvPr id="96" name="Rectangle 3"/>
          <p:cNvSpPr/>
          <p:nvPr/>
        </p:nvSpPr>
        <p:spPr>
          <a:xfrm>
            <a:off x="-2" y="0"/>
            <a:ext cx="5007094" cy="6858000"/>
          </a:xfrm>
          <a:prstGeom prst="rect">
            <a:avLst/>
          </a:prstGeom>
          <a:gradFill>
            <a:gsLst>
              <a:gs pos="0">
                <a:srgbClr val="AFABAB"/>
              </a:gs>
              <a:gs pos="39000">
                <a:srgbClr val="D9D9D9"/>
              </a:gs>
              <a:gs pos="63000">
                <a:srgbClr val="FFFFFF"/>
              </a:gs>
            </a:gsLst>
            <a:lin ang="16200000"/>
          </a:gradFill>
          <a:ln w="12700">
            <a:miter lim="400000"/>
          </a:ln>
        </p:spPr>
        <p:txBody>
          <a:bodyPr lIns="45718" tIns="45718" rIns="45718" bIns="45718" anchor="ctr"/>
          <a:lstStyle/>
          <a:p>
            <a:pPr algn="ctr">
              <a:defRPr>
                <a:solidFill>
                  <a:srgbClr val="FFFFFF"/>
                </a:solidFill>
              </a:defRPr>
            </a:pPr>
            <a:endParaRPr/>
          </a:p>
        </p:txBody>
      </p:sp>
      <p:sp>
        <p:nvSpPr>
          <p:cNvPr id="97" name="TextBox 6"/>
          <p:cNvSpPr txBox="1"/>
          <p:nvPr/>
        </p:nvSpPr>
        <p:spPr>
          <a:xfrm>
            <a:off x="6325222" y="5556980"/>
            <a:ext cx="4166428" cy="802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solidFill>
                  <a:srgbClr val="808080"/>
                </a:solidFill>
                <a:latin typeface="Arial Rounded MT Bold"/>
                <a:ea typeface="Arial Rounded MT Bold"/>
                <a:cs typeface="Arial Rounded MT Bold"/>
                <a:sym typeface="Arial Rounded MT Bold"/>
              </a:defRPr>
            </a:pPr>
            <a:r>
              <a:t>  -- Under the guidance of  </a:t>
            </a:r>
          </a:p>
          <a:p>
            <a:pPr algn="ctr">
              <a:defRPr sz="2400">
                <a:solidFill>
                  <a:srgbClr val="808080"/>
                </a:solidFill>
                <a:latin typeface="Arial Rounded MT Bold"/>
                <a:ea typeface="Arial Rounded MT Bold"/>
                <a:cs typeface="Arial Rounded MT Bold"/>
                <a:sym typeface="Arial Rounded MT Bold"/>
              </a:defRPr>
            </a:pPr>
            <a:r>
              <a:t> Dr. Jongwook Woo</a:t>
            </a:r>
          </a:p>
        </p:txBody>
      </p:sp>
      <p:pic>
        <p:nvPicPr>
          <p:cNvPr id="98" name="Picture 8" descr="Picture 8"/>
          <p:cNvPicPr>
            <a:picLocks noChangeAspect="1"/>
          </p:cNvPicPr>
          <p:nvPr/>
        </p:nvPicPr>
        <p:blipFill>
          <a:blip r:embed="rId3"/>
          <a:stretch>
            <a:fillRect/>
          </a:stretch>
        </p:blipFill>
        <p:spPr>
          <a:xfrm>
            <a:off x="0" y="203907"/>
            <a:ext cx="5007091" cy="268935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43" name="Title 1"/>
          <p:cNvSpPr txBox="1">
            <a:spLocks noGrp="1"/>
          </p:cNvSpPr>
          <p:nvPr>
            <p:ph type="title"/>
          </p:nvPr>
        </p:nvSpPr>
        <p:spPr>
          <a:xfrm>
            <a:off x="1028700" y="1967264"/>
            <a:ext cx="2628900" cy="2547262"/>
          </a:xfrm>
          <a:prstGeom prst="rect">
            <a:avLst/>
          </a:prstGeom>
        </p:spPr>
        <p:txBody>
          <a:bodyPr/>
          <a:lstStyle>
            <a:lvl1pPr algn="ctr">
              <a:defRPr b="1">
                <a:solidFill>
                  <a:srgbClr val="FFFFFF"/>
                </a:solidFill>
                <a:latin typeface="Times New Roman"/>
                <a:ea typeface="Times New Roman"/>
                <a:cs typeface="Times New Roman"/>
                <a:sym typeface="Times New Roman"/>
              </a:defRPr>
            </a:lvl1pPr>
          </a:lstStyle>
          <a:p>
            <a:r>
              <a:t>Random Forest </a:t>
            </a:r>
          </a:p>
        </p:txBody>
      </p:sp>
      <p:pic>
        <p:nvPicPr>
          <p:cNvPr id="144" name="Picture 7" descr="Picture 7"/>
          <p:cNvPicPr>
            <a:picLocks noChangeAspect="1"/>
          </p:cNvPicPr>
          <p:nvPr/>
        </p:nvPicPr>
        <p:blipFill>
          <a:blip r:embed="rId2"/>
          <a:stretch>
            <a:fillRect/>
          </a:stretch>
        </p:blipFill>
        <p:spPr>
          <a:xfrm>
            <a:off x="4260377" y="1597046"/>
            <a:ext cx="7297640" cy="394072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3"/>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47" name="Title 1"/>
          <p:cNvSpPr txBox="1">
            <a:spLocks noGrp="1"/>
          </p:cNvSpPr>
          <p:nvPr>
            <p:ph type="title"/>
          </p:nvPr>
        </p:nvSpPr>
        <p:spPr>
          <a:xfrm>
            <a:off x="546349" y="433545"/>
            <a:ext cx="11139859" cy="930447"/>
          </a:xfrm>
          <a:prstGeom prst="rect">
            <a:avLst/>
          </a:prstGeom>
        </p:spPr>
        <p:txBody>
          <a:bodyPr anchor="b"/>
          <a:lstStyle>
            <a:lvl1pPr algn="ctr">
              <a:defRPr b="1">
                <a:solidFill>
                  <a:srgbClr val="FFFFFF"/>
                </a:solidFill>
                <a:latin typeface="Times New Roman"/>
                <a:ea typeface="Times New Roman"/>
                <a:cs typeface="Times New Roman"/>
                <a:sym typeface="Times New Roman"/>
              </a:defRPr>
            </a:lvl1pPr>
          </a:lstStyle>
          <a:p>
            <a:r>
              <a:t>Random Forest Cont..</a:t>
            </a:r>
          </a:p>
        </p:txBody>
      </p:sp>
      <p:sp>
        <p:nvSpPr>
          <p:cNvPr id="148" name="Straight Connector 15"/>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49" name="Picture 4" descr="Picture 4"/>
          <p:cNvPicPr>
            <a:picLocks noChangeAspect="1"/>
          </p:cNvPicPr>
          <p:nvPr/>
        </p:nvPicPr>
        <p:blipFill>
          <a:blip r:embed="rId2"/>
          <a:stretch>
            <a:fillRect/>
          </a:stretch>
        </p:blipFill>
        <p:spPr>
          <a:xfrm>
            <a:off x="1040517" y="2426816"/>
            <a:ext cx="4038018" cy="3997641"/>
          </a:xfrm>
          <a:prstGeom prst="rect">
            <a:avLst/>
          </a:prstGeom>
          <a:ln w="12700">
            <a:miter lim="400000"/>
          </a:ln>
        </p:spPr>
      </p:pic>
      <p:sp>
        <p:nvSpPr>
          <p:cNvPr id="150" name="Straight Connector 17"/>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pic>
        <p:nvPicPr>
          <p:cNvPr id="151" name="Picture 5" descr="Picture 5"/>
          <p:cNvPicPr>
            <a:picLocks noChangeAspect="1"/>
          </p:cNvPicPr>
          <p:nvPr/>
        </p:nvPicPr>
        <p:blipFill>
          <a:blip r:embed="rId3"/>
          <a:stretch>
            <a:fillRect/>
          </a:stretch>
        </p:blipFill>
        <p:spPr>
          <a:xfrm>
            <a:off x="6472718" y="3945275"/>
            <a:ext cx="5428274" cy="98184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54" name="Title 1"/>
          <p:cNvSpPr txBox="1">
            <a:spLocks noGrp="1"/>
          </p:cNvSpPr>
          <p:nvPr>
            <p:ph type="title"/>
          </p:nvPr>
        </p:nvSpPr>
        <p:spPr>
          <a:xfrm>
            <a:off x="1028700" y="1967264"/>
            <a:ext cx="2628900" cy="2547262"/>
          </a:xfrm>
          <a:prstGeom prst="rect">
            <a:avLst/>
          </a:prstGeom>
        </p:spPr>
        <p:txBody>
          <a:bodyPr/>
          <a:lstStyle>
            <a:lvl1pPr algn="ctr">
              <a:defRPr sz="3600" b="1">
                <a:solidFill>
                  <a:srgbClr val="FFFFFF"/>
                </a:solidFill>
                <a:latin typeface="Times New Roman"/>
                <a:ea typeface="Times New Roman"/>
                <a:cs typeface="Times New Roman"/>
                <a:sym typeface="Times New Roman"/>
              </a:defRPr>
            </a:lvl1pPr>
          </a:lstStyle>
          <a:p>
            <a:r>
              <a:t>Feature Importance</a:t>
            </a:r>
          </a:p>
        </p:txBody>
      </p:sp>
      <p:pic>
        <p:nvPicPr>
          <p:cNvPr id="155" name="Picture 5" descr="Picture 5"/>
          <p:cNvPicPr>
            <a:picLocks noChangeAspect="1"/>
          </p:cNvPicPr>
          <p:nvPr/>
        </p:nvPicPr>
        <p:blipFill>
          <a:blip r:embed="rId2"/>
          <a:stretch>
            <a:fillRect/>
          </a:stretch>
        </p:blipFill>
        <p:spPr>
          <a:xfrm>
            <a:off x="4527803" y="1027242"/>
            <a:ext cx="7322471" cy="504478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12"/>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58" name="Title 1"/>
          <p:cNvSpPr txBox="1">
            <a:spLocks noGrp="1"/>
          </p:cNvSpPr>
          <p:nvPr>
            <p:ph type="title"/>
          </p:nvPr>
        </p:nvSpPr>
        <p:spPr>
          <a:xfrm>
            <a:off x="546349" y="330802"/>
            <a:ext cx="11139859" cy="930447"/>
          </a:xfrm>
          <a:prstGeom prst="rect">
            <a:avLst/>
          </a:prstGeom>
        </p:spPr>
        <p:txBody>
          <a:bodyPr anchor="b"/>
          <a:lstStyle>
            <a:lvl1pPr algn="ctr">
              <a:defRPr sz="4800" b="1">
                <a:solidFill>
                  <a:srgbClr val="FFFFFF"/>
                </a:solidFill>
                <a:latin typeface="Times New Roman"/>
                <a:ea typeface="Times New Roman"/>
                <a:cs typeface="Times New Roman"/>
                <a:sym typeface="Times New Roman"/>
              </a:defRPr>
            </a:lvl1pPr>
          </a:lstStyle>
          <a:p>
            <a:r>
              <a:t>Gradient Boost Tree (GBT)</a:t>
            </a:r>
          </a:p>
        </p:txBody>
      </p:sp>
      <p:sp>
        <p:nvSpPr>
          <p:cNvPr id="159" name="Content Placeholder 9"/>
          <p:cNvSpPr txBox="1">
            <a:spLocks noGrp="1"/>
          </p:cNvSpPr>
          <p:nvPr>
            <p:ph type="body" sz="quarter" idx="1"/>
          </p:nvPr>
        </p:nvSpPr>
        <p:spPr>
          <a:xfrm>
            <a:off x="6643557" y="4282966"/>
            <a:ext cx="4444413" cy="586749"/>
          </a:xfrm>
          <a:prstGeom prst="rect">
            <a:avLst/>
          </a:prstGeom>
        </p:spPr>
        <p:txBody>
          <a:bodyPr/>
          <a:lstStyle/>
          <a:p>
            <a:pPr marL="0" indent="0" algn="ctr">
              <a:buSzTx/>
              <a:buNone/>
              <a:defRPr sz="2000">
                <a:solidFill>
                  <a:srgbClr val="C21AA7"/>
                </a:solidFill>
              </a:defRPr>
            </a:pPr>
            <a:r>
              <a:t>&lt;Training/Testing at the </a:t>
            </a:r>
            <a:r>
              <a:rPr sz="2400"/>
              <a:t>Zeppelin</a:t>
            </a:r>
            <a:r>
              <a:t>&gt;</a:t>
            </a:r>
          </a:p>
        </p:txBody>
      </p:sp>
      <p:sp>
        <p:nvSpPr>
          <p:cNvPr id="160" name="Straight Connector 14"/>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61" name="Content Placeholder 3" descr="Content Placeholder 3"/>
          <p:cNvPicPr>
            <a:picLocks noChangeAspect="1"/>
          </p:cNvPicPr>
          <p:nvPr/>
        </p:nvPicPr>
        <p:blipFill>
          <a:blip r:embed="rId2"/>
          <a:stretch>
            <a:fillRect/>
          </a:stretch>
        </p:blipFill>
        <p:spPr>
          <a:xfrm>
            <a:off x="331566" y="2509246"/>
            <a:ext cx="5455919" cy="3832784"/>
          </a:xfrm>
          <a:prstGeom prst="rect">
            <a:avLst/>
          </a:prstGeom>
          <a:ln w="12700">
            <a:miter lim="400000"/>
          </a:ln>
        </p:spPr>
      </p:pic>
      <p:sp>
        <p:nvSpPr>
          <p:cNvPr id="162" name="Straight Connector 16"/>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traight Connector 23"/>
          <p:cNvSpPr/>
          <p:nvPr/>
        </p:nvSpPr>
        <p:spPr>
          <a:xfrm>
            <a:off x="-3" y="272356"/>
            <a:ext cx="12188829" cy="3"/>
          </a:xfrm>
          <a:prstGeom prst="line">
            <a:avLst/>
          </a:prstGeom>
          <a:ln w="50800">
            <a:solidFill>
              <a:srgbClr val="404040"/>
            </a:solidFill>
            <a:miter/>
          </a:ln>
        </p:spPr>
        <p:txBody>
          <a:bodyPr lIns="45718" tIns="45718" rIns="45718" bIns="45718"/>
          <a:lstStyle/>
          <a:p>
            <a:endParaRPr/>
          </a:p>
        </p:txBody>
      </p:sp>
      <p:sp>
        <p:nvSpPr>
          <p:cNvPr id="165" name="Rectangle 25"/>
          <p:cNvSpPr/>
          <p:nvPr/>
        </p:nvSpPr>
        <p:spPr>
          <a:xfrm>
            <a:off x="0" y="368596"/>
            <a:ext cx="12192000" cy="1735554"/>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66" name="Title 1"/>
          <p:cNvSpPr txBox="1">
            <a:spLocks noGrp="1"/>
          </p:cNvSpPr>
          <p:nvPr>
            <p:ph type="title"/>
          </p:nvPr>
        </p:nvSpPr>
        <p:spPr>
          <a:xfrm>
            <a:off x="565076" y="924080"/>
            <a:ext cx="11100853" cy="420002"/>
          </a:xfrm>
          <a:prstGeom prst="rect">
            <a:avLst/>
          </a:prstGeom>
        </p:spPr>
        <p:txBody>
          <a:bodyPr anchor="b"/>
          <a:lstStyle>
            <a:lvl1pPr algn="ctr" defTabSz="493776">
              <a:defRPr sz="2300" b="1">
                <a:solidFill>
                  <a:srgbClr val="FFFFFF"/>
                </a:solidFill>
                <a:latin typeface="Times New Roman"/>
                <a:ea typeface="Times New Roman"/>
                <a:cs typeface="Times New Roman"/>
                <a:sym typeface="Times New Roman"/>
              </a:defRPr>
            </a:lvl1pPr>
          </a:lstStyle>
          <a:p>
            <a:r>
              <a:t>GBT R2/RMSE</a:t>
            </a:r>
          </a:p>
        </p:txBody>
      </p:sp>
      <p:sp>
        <p:nvSpPr>
          <p:cNvPr id="167" name="Content Placeholder 8"/>
          <p:cNvSpPr txBox="1">
            <a:spLocks noGrp="1"/>
          </p:cNvSpPr>
          <p:nvPr>
            <p:ph type="body" sz="quarter" idx="1"/>
          </p:nvPr>
        </p:nvSpPr>
        <p:spPr>
          <a:xfrm>
            <a:off x="1524000" y="1548498"/>
            <a:ext cx="9144000" cy="420002"/>
          </a:xfrm>
          <a:prstGeom prst="rect">
            <a:avLst/>
          </a:prstGeom>
        </p:spPr>
        <p:txBody>
          <a:bodyPr/>
          <a:lstStyle>
            <a:lvl1pPr marL="0" indent="0" algn="ctr">
              <a:buSzTx/>
              <a:buNone/>
              <a:defRPr sz="2400">
                <a:solidFill>
                  <a:srgbClr val="C542AF"/>
                </a:solidFill>
                <a:latin typeface="Times New Roman"/>
                <a:ea typeface="Times New Roman"/>
                <a:cs typeface="Times New Roman"/>
                <a:sym typeface="Times New Roman"/>
              </a:defRPr>
            </a:lvl1pPr>
          </a:lstStyle>
          <a:p>
            <a:r>
              <a:t>&lt;R2/RMSE at the Zeppelin and Pyspark&gt;</a:t>
            </a:r>
          </a:p>
        </p:txBody>
      </p:sp>
      <p:sp>
        <p:nvSpPr>
          <p:cNvPr id="168" name="Straight Connector 27"/>
          <p:cNvSpPr/>
          <p:nvPr/>
        </p:nvSpPr>
        <p:spPr>
          <a:xfrm>
            <a:off x="4724399" y="1479733"/>
            <a:ext cx="2743203" cy="3"/>
          </a:xfrm>
          <a:prstGeom prst="line">
            <a:avLst/>
          </a:prstGeom>
          <a:ln w="19050">
            <a:solidFill>
              <a:srgbClr val="FFFFFF">
                <a:alpha val="75000"/>
              </a:srgbClr>
            </a:solidFill>
            <a:miter/>
          </a:ln>
        </p:spPr>
        <p:txBody>
          <a:bodyPr lIns="45718" tIns="45718" rIns="45718" bIns="45718"/>
          <a:lstStyle/>
          <a:p>
            <a:endParaRPr/>
          </a:p>
        </p:txBody>
      </p:sp>
      <p:sp>
        <p:nvSpPr>
          <p:cNvPr id="169" name="Straight Connector 29"/>
          <p:cNvSpPr/>
          <p:nvPr/>
        </p:nvSpPr>
        <p:spPr>
          <a:xfrm>
            <a:off x="-3" y="2201402"/>
            <a:ext cx="12188829" cy="3"/>
          </a:xfrm>
          <a:prstGeom prst="line">
            <a:avLst/>
          </a:prstGeom>
          <a:ln w="50800">
            <a:solidFill>
              <a:srgbClr val="404040"/>
            </a:solidFill>
            <a:miter/>
          </a:ln>
        </p:spPr>
        <p:txBody>
          <a:bodyPr lIns="45718" tIns="45718" rIns="45718" bIns="45718"/>
          <a:lstStyle/>
          <a:p>
            <a:endParaRPr/>
          </a:p>
        </p:txBody>
      </p:sp>
      <p:pic>
        <p:nvPicPr>
          <p:cNvPr id="170" name="그림 17" descr="그림 17"/>
          <p:cNvPicPr>
            <a:picLocks noChangeAspect="1"/>
          </p:cNvPicPr>
          <p:nvPr/>
        </p:nvPicPr>
        <p:blipFill>
          <a:blip r:embed="rId2"/>
          <a:stretch>
            <a:fillRect/>
          </a:stretch>
        </p:blipFill>
        <p:spPr>
          <a:xfrm>
            <a:off x="320040" y="2788061"/>
            <a:ext cx="11496821" cy="327659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3" name="Rectangle 24"/>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74" name="Title 2"/>
          <p:cNvSpPr txBox="1">
            <a:spLocks noGrp="1"/>
          </p:cNvSpPr>
          <p:nvPr>
            <p:ph type="title"/>
          </p:nvPr>
        </p:nvSpPr>
        <p:spPr>
          <a:xfrm>
            <a:off x="838200" y="821931"/>
            <a:ext cx="10515600" cy="1088850"/>
          </a:xfrm>
          <a:prstGeom prst="rect">
            <a:avLst/>
          </a:prstGeom>
        </p:spPr>
        <p:txBody>
          <a:bodyPr/>
          <a:lstStyle/>
          <a:p>
            <a:pPr defTabSz="749808">
              <a:defRPr sz="3600" b="1">
                <a:solidFill>
                  <a:srgbClr val="FFFFFF"/>
                </a:solidFill>
                <a:latin typeface="Times New Roman"/>
                <a:ea typeface="Times New Roman"/>
                <a:cs typeface="Times New Roman"/>
                <a:sym typeface="Times New Roman"/>
              </a:defRPr>
            </a:pPr>
            <a:r>
              <a:t>Graph of the GBT model</a:t>
            </a:r>
            <a:br/>
            <a:endParaRPr/>
          </a:p>
        </p:txBody>
      </p:sp>
      <p:sp>
        <p:nvSpPr>
          <p:cNvPr id="175" name="TextBox 5"/>
          <p:cNvSpPr txBox="1"/>
          <p:nvPr/>
        </p:nvSpPr>
        <p:spPr>
          <a:xfrm>
            <a:off x="2196442" y="6110818"/>
            <a:ext cx="7799115" cy="762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nSpc>
                <a:spcPct val="90000"/>
              </a:lnSpc>
              <a:spcBef>
                <a:spcPts val="600"/>
              </a:spcBef>
              <a:defRPr sz="2400">
                <a:latin typeface="Times New Roman"/>
                <a:ea typeface="Times New Roman"/>
                <a:cs typeface="Times New Roman"/>
                <a:sym typeface="Times New Roman"/>
              </a:defRPr>
            </a:lvl1pPr>
          </a:lstStyle>
          <a:p>
            <a:r>
              <a:t>&lt;Prediction Graph at the Zeppelin (prediction, price) &lt; 40000&gt;</a:t>
            </a:r>
          </a:p>
        </p:txBody>
      </p:sp>
      <p:sp>
        <p:nvSpPr>
          <p:cNvPr id="176" name="Content Placeholder 7"/>
          <p:cNvSpPr txBox="1">
            <a:spLocks noGrp="1"/>
          </p:cNvSpPr>
          <p:nvPr>
            <p:ph type="body" idx="1"/>
          </p:nvPr>
        </p:nvSpPr>
        <p:spPr>
          <a:xfrm>
            <a:off x="838200" y="1825625"/>
            <a:ext cx="10515600" cy="4351338"/>
          </a:xfrm>
          <a:prstGeom prst="rect">
            <a:avLst/>
          </a:prstGeom>
        </p:spPr>
        <p:txBody>
          <a:bodyPr/>
          <a:lstStyle/>
          <a:p>
            <a:endParaRPr/>
          </a:p>
        </p:txBody>
      </p:sp>
      <p:pic>
        <p:nvPicPr>
          <p:cNvPr id="177" name="그림 6" descr="그림 6"/>
          <p:cNvPicPr>
            <a:picLocks noChangeAspect="1"/>
          </p:cNvPicPr>
          <p:nvPr/>
        </p:nvPicPr>
        <p:blipFill>
          <a:blip r:embed="rId2"/>
          <a:stretch>
            <a:fillRect/>
          </a:stretch>
        </p:blipFill>
        <p:spPr>
          <a:xfrm>
            <a:off x="786982" y="2246228"/>
            <a:ext cx="10618035" cy="4054858"/>
          </a:xfrm>
          <a:prstGeom prst="rect">
            <a:avLst/>
          </a:prstGeom>
          <a:ln>
            <a:solidFill>
              <a:srgbClr val="000000"/>
            </a:solid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 name="Rectangle 10"/>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81" name="Title 1"/>
          <p:cNvSpPr txBox="1">
            <a:spLocks noGrp="1"/>
          </p:cNvSpPr>
          <p:nvPr>
            <p:ph type="title"/>
          </p:nvPr>
        </p:nvSpPr>
        <p:spPr>
          <a:xfrm>
            <a:off x="842480" y="789165"/>
            <a:ext cx="10511319" cy="1070244"/>
          </a:xfrm>
          <a:prstGeom prst="rect">
            <a:avLst/>
          </a:prstGeom>
        </p:spPr>
        <p:txBody>
          <a:bodyPr/>
          <a:lstStyle/>
          <a:p>
            <a:pPr defTabSz="731519">
              <a:defRPr sz="3500" b="1">
                <a:solidFill>
                  <a:srgbClr val="FFFFFF"/>
                </a:solidFill>
                <a:latin typeface="Times New Roman"/>
                <a:ea typeface="Times New Roman"/>
                <a:cs typeface="Times New Roman"/>
                <a:sym typeface="Times New Roman"/>
              </a:defRPr>
            </a:pPr>
            <a:r>
              <a:t>GBT with Cross Validation</a:t>
            </a:r>
            <a:br/>
            <a:endParaRPr/>
          </a:p>
        </p:txBody>
      </p:sp>
      <p:pic>
        <p:nvPicPr>
          <p:cNvPr id="182" name="그림 1" descr="그림 1"/>
          <p:cNvPicPr>
            <a:picLocks noChangeAspect="1"/>
          </p:cNvPicPr>
          <p:nvPr/>
        </p:nvPicPr>
        <p:blipFill>
          <a:blip r:embed="rId2"/>
          <a:srcRect r="23328"/>
          <a:stretch>
            <a:fillRect/>
          </a:stretch>
        </p:blipFill>
        <p:spPr>
          <a:xfrm>
            <a:off x="548637" y="2437955"/>
            <a:ext cx="6186279" cy="3630808"/>
          </a:xfrm>
          <a:prstGeom prst="rect">
            <a:avLst/>
          </a:prstGeom>
          <a:ln w="12700">
            <a:miter lim="400000"/>
          </a:ln>
        </p:spPr>
      </p:pic>
      <p:sp>
        <p:nvSpPr>
          <p:cNvPr id="183" name="TextBox 7"/>
          <p:cNvSpPr txBox="1"/>
          <p:nvPr/>
        </p:nvSpPr>
        <p:spPr>
          <a:xfrm>
            <a:off x="3687495" y="6141196"/>
            <a:ext cx="6006275" cy="421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&lt;Training/Testing at the Zeppelin&gt;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 name="Rectangle 14"/>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87" name="Title 3"/>
          <p:cNvSpPr txBox="1">
            <a:spLocks noGrp="1"/>
          </p:cNvSpPr>
          <p:nvPr>
            <p:ph type="title"/>
          </p:nvPr>
        </p:nvSpPr>
        <p:spPr>
          <a:xfrm>
            <a:off x="838200" y="823276"/>
            <a:ext cx="10515600" cy="1325564"/>
          </a:xfrm>
          <a:prstGeom prst="rect">
            <a:avLst/>
          </a:prstGeom>
        </p:spPr>
        <p:txBody>
          <a:bodyPr/>
          <a:lstStyle/>
          <a:p>
            <a:pPr>
              <a:defRPr b="1">
                <a:solidFill>
                  <a:srgbClr val="FFFFFF"/>
                </a:solidFill>
                <a:latin typeface="Times New Roman"/>
                <a:ea typeface="Times New Roman"/>
                <a:cs typeface="Times New Roman"/>
                <a:sym typeface="Times New Roman"/>
              </a:defRPr>
            </a:pPr>
            <a:r>
              <a:t>Graph of the GBT with Cross Validation</a:t>
            </a:r>
            <a:br/>
            <a:endParaRPr/>
          </a:p>
        </p:txBody>
      </p:sp>
      <p:sp>
        <p:nvSpPr>
          <p:cNvPr id="188" name="TextBox 7"/>
          <p:cNvSpPr txBox="1"/>
          <p:nvPr/>
        </p:nvSpPr>
        <p:spPr>
          <a:xfrm>
            <a:off x="2141648" y="4366517"/>
            <a:ext cx="7799114" cy="4002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a:lnSpc>
                <a:spcPct val="90000"/>
              </a:lnSpc>
              <a:spcBef>
                <a:spcPts val="600"/>
              </a:spcBef>
              <a:defRPr sz="2400"/>
            </a:lvl1pPr>
          </a:lstStyle>
          <a:p>
            <a:r>
              <a:t>&lt;Prediction Graph at the Zeppelin (prediction, price) &lt; 40000&gt;</a:t>
            </a:r>
          </a:p>
        </p:txBody>
      </p:sp>
      <p:sp>
        <p:nvSpPr>
          <p:cNvPr id="189" name="Content Placeholder 13"/>
          <p:cNvSpPr txBox="1">
            <a:spLocks noGrp="1"/>
          </p:cNvSpPr>
          <p:nvPr>
            <p:ph type="body" idx="1"/>
          </p:nvPr>
        </p:nvSpPr>
        <p:spPr>
          <a:xfrm>
            <a:off x="838200" y="1825625"/>
            <a:ext cx="10515600" cy="4351338"/>
          </a:xfrm>
          <a:prstGeom prst="rect">
            <a:avLst/>
          </a:prstGeom>
        </p:spPr>
        <p:txBody>
          <a:bodyPr/>
          <a:lstStyle/>
          <a:p>
            <a:endParaRPr/>
          </a:p>
        </p:txBody>
      </p:sp>
      <p:pic>
        <p:nvPicPr>
          <p:cNvPr id="190" name="그림 16" descr="그림 16"/>
          <p:cNvPicPr>
            <a:picLocks noChangeAspect="1"/>
          </p:cNvPicPr>
          <p:nvPr/>
        </p:nvPicPr>
        <p:blipFill>
          <a:blip r:embed="rId2"/>
          <a:stretch>
            <a:fillRect/>
          </a:stretch>
        </p:blipFill>
        <p:spPr>
          <a:xfrm>
            <a:off x="635505" y="2202052"/>
            <a:ext cx="11013951" cy="3921698"/>
          </a:xfrm>
          <a:prstGeom prst="rect">
            <a:avLst/>
          </a:prstGeom>
          <a:ln>
            <a:solidFill>
              <a:srgbClr val="000000"/>
            </a:solid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그림 13" descr="그림 13"/>
          <p:cNvPicPr>
            <a:picLocks noChangeAspect="1"/>
          </p:cNvPicPr>
          <p:nvPr/>
        </p:nvPicPr>
        <p:blipFill>
          <a:blip r:embed="rId2"/>
          <a:stretch>
            <a:fillRect/>
          </a:stretch>
        </p:blipFill>
        <p:spPr>
          <a:xfrm>
            <a:off x="749923" y="3053836"/>
            <a:ext cx="10033001" cy="2794003"/>
          </a:xfrm>
          <a:prstGeom prst="rect">
            <a:avLst/>
          </a:prstGeom>
          <a:ln>
            <a:solidFill>
              <a:srgbClr val="000000"/>
            </a:solidFill>
          </a:ln>
        </p:spPr>
      </p:pic>
      <p:sp>
        <p:nvSpPr>
          <p:cNvPr id="193" name="직사각형 3"/>
          <p:cNvSpPr txBox="1"/>
          <p:nvPr/>
        </p:nvSpPr>
        <p:spPr>
          <a:xfrm>
            <a:off x="634744" y="1360425"/>
            <a:ext cx="10922511" cy="1450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lgn="just">
              <a:buSzPct val="100000"/>
              <a:buFont typeface="Times New Roman"/>
              <a:buChar char="➢"/>
              <a:defRPr sz="2400">
                <a:latin typeface="Times New Roman"/>
                <a:ea typeface="Times New Roman"/>
                <a:cs typeface="Times New Roman"/>
                <a:sym typeface="Times New Roman"/>
              </a:defRPr>
            </a:pPr>
            <a:r>
              <a:t>paramGrid = ParamGridBuilder().addGrid(gbt.maxDepth, [2, 5]).addGrid(gbt.maxIter, [10, 20]).build()</a:t>
            </a:r>
          </a:p>
          <a:p>
            <a:pPr marL="342900" indent="-342900" algn="just">
              <a:buSzPct val="100000"/>
              <a:buFont typeface="Times New Roman"/>
              <a:buChar char="➢"/>
              <a:defRPr sz="2400">
                <a:latin typeface="Times New Roman"/>
                <a:ea typeface="Times New Roman"/>
                <a:cs typeface="Times New Roman"/>
                <a:sym typeface="Times New Roman"/>
              </a:defRPr>
            </a:pPr>
            <a:r>
              <a:t>cv = CrossValidator(estimator=pipeline, evaluator=gbt_evaluator,estimatorParamMaps=paramGrid)</a:t>
            </a:r>
          </a:p>
        </p:txBody>
      </p:sp>
      <p:sp>
        <p:nvSpPr>
          <p:cNvPr id="194" name="TextBox 5"/>
          <p:cNvSpPr txBox="1"/>
          <p:nvPr/>
        </p:nvSpPr>
        <p:spPr>
          <a:xfrm>
            <a:off x="3570921" y="5944922"/>
            <a:ext cx="5078271" cy="431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sz="2400"/>
            </a:pPr>
            <a:r>
              <a:t>&lt;R2/RMSE at the </a:t>
            </a:r>
            <a:r>
              <a:rPr>
                <a:latin typeface="Times New Roman"/>
                <a:ea typeface="Times New Roman"/>
                <a:cs typeface="Times New Roman"/>
                <a:sym typeface="Times New Roman"/>
              </a:rPr>
              <a:t>Zeppelin</a:t>
            </a:r>
            <a:r>
              <a:t> and Pyspark&gt;</a:t>
            </a:r>
          </a:p>
        </p:txBody>
      </p:sp>
      <p:sp>
        <p:nvSpPr>
          <p:cNvPr id="195" name="직사각형 8"/>
          <p:cNvSpPr txBox="1"/>
          <p:nvPr/>
        </p:nvSpPr>
        <p:spPr>
          <a:xfrm>
            <a:off x="649030" y="332004"/>
            <a:ext cx="10247229" cy="71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GBT with Cross Validation R2/RMSE</a:t>
            </a:r>
          </a:p>
        </p:txBody>
      </p:sp>
      <p:sp>
        <p:nvSpPr>
          <p:cNvPr id="196"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197"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
        <p:nvSpPr>
          <p:cNvPr id="198" name="직사각형 11"/>
          <p:cNvSpPr/>
          <p:nvPr/>
        </p:nvSpPr>
        <p:spPr>
          <a:xfrm>
            <a:off x="959368" y="5263260"/>
            <a:ext cx="3669781" cy="508595"/>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199" name="그림 18" descr="그림 18"/>
          <p:cNvPicPr>
            <a:picLocks noChangeAspect="1"/>
          </p:cNvPicPr>
          <p:nvPr/>
        </p:nvPicPr>
        <p:blipFill>
          <a:blip r:embed="rId3"/>
          <a:stretch>
            <a:fillRect/>
          </a:stretch>
        </p:blipFill>
        <p:spPr>
          <a:xfrm>
            <a:off x="6253507" y="5263260"/>
            <a:ext cx="4037913" cy="50859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Box 5"/>
          <p:cNvSpPr txBox="1"/>
          <p:nvPr/>
        </p:nvSpPr>
        <p:spPr>
          <a:xfrm>
            <a:off x="3924167" y="5771853"/>
            <a:ext cx="5197184" cy="421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latin typeface="Times New Roman"/>
                <a:ea typeface="Times New Roman"/>
                <a:cs typeface="Times New Roman"/>
                <a:sym typeface="Times New Roman"/>
              </a:defRPr>
            </a:lvl1pPr>
          </a:lstStyle>
          <a:p>
            <a:r>
              <a:t>&lt;R2/RMSE at the Zeppelin and Pyspark&gt;</a:t>
            </a:r>
          </a:p>
        </p:txBody>
      </p:sp>
      <p:sp>
        <p:nvSpPr>
          <p:cNvPr id="202" name="직사각형 8"/>
          <p:cNvSpPr txBox="1"/>
          <p:nvPr/>
        </p:nvSpPr>
        <p:spPr>
          <a:xfrm>
            <a:off x="649032" y="332004"/>
            <a:ext cx="9177912" cy="71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GBT with Train Validation(TV)</a:t>
            </a:r>
          </a:p>
        </p:txBody>
      </p:sp>
      <p:sp>
        <p:nvSpPr>
          <p:cNvPr id="203" name="직사각형 7"/>
          <p:cNvSpPr txBox="1"/>
          <p:nvPr/>
        </p:nvSpPr>
        <p:spPr>
          <a:xfrm>
            <a:off x="609406" y="1283146"/>
            <a:ext cx="11190431" cy="14603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lgn="just">
              <a:buSzPct val="100000"/>
              <a:buFont typeface="Times New Roman"/>
              <a:buChar char="➢"/>
              <a:defRPr sz="2400">
                <a:latin typeface="Times New Roman"/>
                <a:ea typeface="Times New Roman"/>
                <a:cs typeface="Times New Roman"/>
                <a:sym typeface="Times New Roman"/>
              </a:defRPr>
            </a:pPr>
            <a:r>
              <a:t>paramGrid = ParamGridBuilder().addGrid(gbt.maxDepth, [2, 5]).addGrid(gbt.maxIter, [10, 20]).build()</a:t>
            </a:r>
          </a:p>
          <a:p>
            <a:pPr marL="342900" indent="-342900" algn="just">
              <a:buSzPct val="100000"/>
              <a:buFont typeface="Times New Roman"/>
              <a:buChar char="➢"/>
              <a:defRPr sz="2400">
                <a:latin typeface="Times New Roman"/>
                <a:ea typeface="Times New Roman"/>
                <a:cs typeface="Times New Roman"/>
                <a:sym typeface="Times New Roman"/>
              </a:defRPr>
            </a:pPr>
            <a:r>
              <a:t>tv = TrainValidationSplit(estimator=pipeline,evaluator=gbt_evaluator, estimatorParamMaps=paramGrid,trainRatio=0.8</a:t>
            </a:r>
            <a:r>
              <a:rPr>
                <a:latin typeface="+mn-lt"/>
                <a:ea typeface="+mn-ea"/>
                <a:cs typeface="+mn-cs"/>
                <a:sym typeface="Calibri"/>
              </a:rPr>
              <a:t>)</a:t>
            </a:r>
          </a:p>
        </p:txBody>
      </p:sp>
      <p:sp>
        <p:nvSpPr>
          <p:cNvPr id="204" name="직선 연결선[R] 11"/>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05" name="직선 연결선[R] 12"/>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pic>
        <p:nvPicPr>
          <p:cNvPr id="206" name="그림 10" descr="그림 10"/>
          <p:cNvPicPr>
            <a:picLocks noChangeAspect="1"/>
          </p:cNvPicPr>
          <p:nvPr/>
        </p:nvPicPr>
        <p:blipFill>
          <a:blip r:embed="rId2"/>
          <a:stretch>
            <a:fillRect/>
          </a:stretch>
        </p:blipFill>
        <p:spPr>
          <a:xfrm>
            <a:off x="1482153" y="3403841"/>
            <a:ext cx="8545512" cy="2352715"/>
          </a:xfrm>
          <a:prstGeom prst="rect">
            <a:avLst/>
          </a:prstGeom>
          <a:ln>
            <a:solidFill>
              <a:srgbClr val="000000"/>
            </a:solidFill>
          </a:ln>
        </p:spPr>
      </p:pic>
      <p:sp>
        <p:nvSpPr>
          <p:cNvPr id="207" name="직사각형 1"/>
          <p:cNvSpPr/>
          <p:nvPr/>
        </p:nvSpPr>
        <p:spPr>
          <a:xfrm>
            <a:off x="1571624" y="5206110"/>
            <a:ext cx="3443290"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208" name="그림 4" descr="그림 4"/>
          <p:cNvPicPr>
            <a:picLocks noChangeAspect="1"/>
          </p:cNvPicPr>
          <p:nvPr/>
        </p:nvPicPr>
        <p:blipFill>
          <a:blip r:embed="rId3"/>
          <a:stretch>
            <a:fillRect/>
          </a:stretch>
        </p:blipFill>
        <p:spPr>
          <a:xfrm>
            <a:off x="5395871" y="5096655"/>
            <a:ext cx="4186953" cy="56665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32"/>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 name="Title 1"/>
          <p:cNvSpPr txBox="1">
            <a:spLocks noGrp="1"/>
          </p:cNvSpPr>
          <p:nvPr>
            <p:ph type="title"/>
          </p:nvPr>
        </p:nvSpPr>
        <p:spPr>
          <a:xfrm>
            <a:off x="6513786" y="365125"/>
            <a:ext cx="4840013" cy="1807305"/>
          </a:xfrm>
          <a:prstGeom prst="rect">
            <a:avLst/>
          </a:prstGeom>
        </p:spPr>
        <p:txBody>
          <a:bodyPr/>
          <a:lstStyle>
            <a:lvl1pPr>
              <a:defRPr b="1">
                <a:latin typeface="Times New Roman"/>
                <a:ea typeface="Times New Roman"/>
                <a:cs typeface="Times New Roman"/>
                <a:sym typeface="Times New Roman"/>
              </a:defRPr>
            </a:lvl1pPr>
          </a:lstStyle>
          <a:p>
            <a:r>
              <a:t>Team Members</a:t>
            </a:r>
          </a:p>
        </p:txBody>
      </p:sp>
      <p:pic>
        <p:nvPicPr>
          <p:cNvPr id="102" name="Picture 3" descr="Picture 3"/>
          <p:cNvPicPr>
            <a:picLocks noChangeAspect="1"/>
          </p:cNvPicPr>
          <p:nvPr/>
        </p:nvPicPr>
        <p:blipFill>
          <a:blip r:embed="rId2"/>
          <a:srcRect l="20859" r="12252"/>
          <a:stretch>
            <a:fillRect/>
          </a:stretch>
        </p:blipFill>
        <p:spPr>
          <a:xfrm>
            <a:off x="20" y="9"/>
            <a:ext cx="6116079" cy="6857993"/>
          </a:xfrm>
          <a:custGeom>
            <a:avLst/>
            <a:gdLst/>
            <a:ahLst/>
            <a:cxnLst>
              <a:cxn ang="0">
                <a:pos x="wd2" y="hd2"/>
              </a:cxn>
              <a:cxn ang="5400000">
                <a:pos x="wd2" y="hd2"/>
              </a:cxn>
              <a:cxn ang="10800000">
                <a:pos x="wd2" y="hd2"/>
              </a:cxn>
              <a:cxn ang="16200000">
                <a:pos x="wd2" y="hd2"/>
              </a:cxn>
            </a:cxnLst>
            <a:rect l="0" t="0" r="r" b="b"/>
            <a:pathLst>
              <a:path w="21408" h="21600" extrusionOk="0">
                <a:moveTo>
                  <a:pt x="0" y="0"/>
                </a:moveTo>
                <a:lnTo>
                  <a:pt x="0" y="21600"/>
                </a:lnTo>
                <a:lnTo>
                  <a:pt x="12913" y="21600"/>
                </a:lnTo>
                <a:cubicBezTo>
                  <a:pt x="12953" y="21555"/>
                  <a:pt x="12973" y="21500"/>
                  <a:pt x="12963" y="21432"/>
                </a:cubicBezTo>
                <a:cubicBezTo>
                  <a:pt x="12953" y="21245"/>
                  <a:pt x="12814" y="21120"/>
                  <a:pt x="12674" y="21165"/>
                </a:cubicBezTo>
                <a:cubicBezTo>
                  <a:pt x="12235" y="21310"/>
                  <a:pt x="11854" y="21053"/>
                  <a:pt x="11414" y="21120"/>
                </a:cubicBezTo>
                <a:cubicBezTo>
                  <a:pt x="11804" y="20975"/>
                  <a:pt x="12193" y="20841"/>
                  <a:pt x="12583" y="20696"/>
                </a:cubicBezTo>
                <a:cubicBezTo>
                  <a:pt x="12013" y="20629"/>
                  <a:pt x="11445" y="20831"/>
                  <a:pt x="10875" y="20952"/>
                </a:cubicBezTo>
                <a:cubicBezTo>
                  <a:pt x="10696" y="20997"/>
                  <a:pt x="10406" y="21244"/>
                  <a:pt x="10366" y="20920"/>
                </a:cubicBezTo>
                <a:cubicBezTo>
                  <a:pt x="10346" y="20708"/>
                  <a:pt x="10646" y="20673"/>
                  <a:pt x="10816" y="20608"/>
                </a:cubicBezTo>
                <a:cubicBezTo>
                  <a:pt x="11585" y="20306"/>
                  <a:pt x="12352" y="20116"/>
                  <a:pt x="13131" y="19904"/>
                </a:cubicBezTo>
                <a:cubicBezTo>
                  <a:pt x="13201" y="19881"/>
                  <a:pt x="13303" y="19893"/>
                  <a:pt x="13353" y="19838"/>
                </a:cubicBezTo>
                <a:cubicBezTo>
                  <a:pt x="13763" y="19414"/>
                  <a:pt x="14260" y="19257"/>
                  <a:pt x="14809" y="18934"/>
                </a:cubicBezTo>
                <a:cubicBezTo>
                  <a:pt x="14470" y="18811"/>
                  <a:pt x="14232" y="19112"/>
                  <a:pt x="13952" y="19056"/>
                </a:cubicBezTo>
                <a:cubicBezTo>
                  <a:pt x="14252" y="18733"/>
                  <a:pt x="14591" y="18666"/>
                  <a:pt x="14891" y="18476"/>
                </a:cubicBezTo>
                <a:cubicBezTo>
                  <a:pt x="15101" y="18342"/>
                  <a:pt x="15910" y="17939"/>
                  <a:pt x="16030" y="17818"/>
                </a:cubicBezTo>
                <a:cubicBezTo>
                  <a:pt x="16399" y="17472"/>
                  <a:pt x="16868" y="17294"/>
                  <a:pt x="17168" y="16836"/>
                </a:cubicBezTo>
                <a:cubicBezTo>
                  <a:pt x="17388" y="16513"/>
                  <a:pt x="17736" y="16558"/>
                  <a:pt x="17986" y="16322"/>
                </a:cubicBezTo>
                <a:cubicBezTo>
                  <a:pt x="18076" y="16113"/>
                  <a:pt x="17917" y="16067"/>
                  <a:pt x="17857" y="15955"/>
                </a:cubicBezTo>
                <a:cubicBezTo>
                  <a:pt x="17787" y="15810"/>
                  <a:pt x="17926" y="15720"/>
                  <a:pt x="17966" y="15541"/>
                </a:cubicBezTo>
                <a:cubicBezTo>
                  <a:pt x="17496" y="15764"/>
                  <a:pt x="17058" y="15909"/>
                  <a:pt x="16529" y="15999"/>
                </a:cubicBezTo>
                <a:cubicBezTo>
                  <a:pt x="16709" y="15698"/>
                  <a:pt x="16918" y="15820"/>
                  <a:pt x="17058" y="15709"/>
                </a:cubicBezTo>
                <a:cubicBezTo>
                  <a:pt x="17148" y="15631"/>
                  <a:pt x="17297" y="15597"/>
                  <a:pt x="17277" y="15430"/>
                </a:cubicBezTo>
                <a:cubicBezTo>
                  <a:pt x="17257" y="15296"/>
                  <a:pt x="17138" y="15319"/>
                  <a:pt x="17058" y="15341"/>
                </a:cubicBezTo>
                <a:cubicBezTo>
                  <a:pt x="16719" y="15408"/>
                  <a:pt x="16397" y="15441"/>
                  <a:pt x="16087" y="15129"/>
                </a:cubicBezTo>
                <a:cubicBezTo>
                  <a:pt x="16916" y="14616"/>
                  <a:pt x="17847" y="14771"/>
                  <a:pt x="18596" y="14046"/>
                </a:cubicBezTo>
                <a:cubicBezTo>
                  <a:pt x="18496" y="13845"/>
                  <a:pt x="18346" y="13958"/>
                  <a:pt x="18246" y="13991"/>
                </a:cubicBezTo>
                <a:cubicBezTo>
                  <a:pt x="17537" y="14203"/>
                  <a:pt x="15019" y="14024"/>
                  <a:pt x="14650" y="14259"/>
                </a:cubicBezTo>
                <a:cubicBezTo>
                  <a:pt x="14420" y="14404"/>
                  <a:pt x="14182" y="14471"/>
                  <a:pt x="13942" y="14404"/>
                </a:cubicBezTo>
                <a:cubicBezTo>
                  <a:pt x="13653" y="14326"/>
                  <a:pt x="15368" y="14014"/>
                  <a:pt x="15778" y="13522"/>
                </a:cubicBezTo>
                <a:cubicBezTo>
                  <a:pt x="15977" y="13290"/>
                  <a:pt x="17756" y="12073"/>
                  <a:pt x="18555" y="11692"/>
                </a:cubicBezTo>
                <a:cubicBezTo>
                  <a:pt x="18455" y="11505"/>
                  <a:pt x="18175" y="11637"/>
                  <a:pt x="18225" y="11302"/>
                </a:cubicBezTo>
                <a:cubicBezTo>
                  <a:pt x="18655" y="11104"/>
                  <a:pt x="19145" y="11077"/>
                  <a:pt x="19645" y="10778"/>
                </a:cubicBezTo>
                <a:cubicBezTo>
                  <a:pt x="19435" y="10588"/>
                  <a:pt x="19176" y="10722"/>
                  <a:pt x="18957" y="10666"/>
                </a:cubicBezTo>
                <a:cubicBezTo>
                  <a:pt x="19086" y="10398"/>
                  <a:pt x="19305" y="10432"/>
                  <a:pt x="19485" y="10365"/>
                </a:cubicBezTo>
                <a:cubicBezTo>
                  <a:pt x="19645" y="10309"/>
                  <a:pt x="20004" y="9842"/>
                  <a:pt x="19935" y="9862"/>
                </a:cubicBezTo>
                <a:cubicBezTo>
                  <a:pt x="19255" y="10097"/>
                  <a:pt x="18565" y="10074"/>
                  <a:pt x="17886" y="10309"/>
                </a:cubicBezTo>
                <a:cubicBezTo>
                  <a:pt x="17656" y="10387"/>
                  <a:pt x="17407" y="10520"/>
                  <a:pt x="17307" y="10130"/>
                </a:cubicBezTo>
                <a:cubicBezTo>
                  <a:pt x="17277" y="10018"/>
                  <a:pt x="17307" y="9975"/>
                  <a:pt x="16987" y="10152"/>
                </a:cubicBezTo>
                <a:cubicBezTo>
                  <a:pt x="16857" y="10219"/>
                  <a:pt x="16699" y="10299"/>
                  <a:pt x="16579" y="10152"/>
                </a:cubicBezTo>
                <a:cubicBezTo>
                  <a:pt x="16659" y="9965"/>
                  <a:pt x="16807" y="10008"/>
                  <a:pt x="16926" y="9952"/>
                </a:cubicBezTo>
                <a:cubicBezTo>
                  <a:pt x="17226" y="9798"/>
                  <a:pt x="18076" y="9239"/>
                  <a:pt x="18365" y="9071"/>
                </a:cubicBezTo>
                <a:cubicBezTo>
                  <a:pt x="18964" y="8725"/>
                  <a:pt x="19334" y="8793"/>
                  <a:pt x="19953" y="8412"/>
                </a:cubicBezTo>
                <a:cubicBezTo>
                  <a:pt x="19743" y="8435"/>
                  <a:pt x="19814" y="8314"/>
                  <a:pt x="19614" y="8312"/>
                </a:cubicBezTo>
                <a:cubicBezTo>
                  <a:pt x="19524" y="8312"/>
                  <a:pt x="19425" y="8290"/>
                  <a:pt x="19435" y="8156"/>
                </a:cubicBezTo>
                <a:cubicBezTo>
                  <a:pt x="19435" y="8022"/>
                  <a:pt x="20542" y="7252"/>
                  <a:pt x="20392" y="7196"/>
                </a:cubicBezTo>
                <a:cubicBezTo>
                  <a:pt x="19983" y="7029"/>
                  <a:pt x="18895" y="7654"/>
                  <a:pt x="19164" y="7375"/>
                </a:cubicBezTo>
                <a:cubicBezTo>
                  <a:pt x="19564" y="6962"/>
                  <a:pt x="19624" y="6873"/>
                  <a:pt x="19924" y="6806"/>
                </a:cubicBezTo>
                <a:cubicBezTo>
                  <a:pt x="20183" y="6739"/>
                  <a:pt x="21111" y="5589"/>
                  <a:pt x="21370" y="5489"/>
                </a:cubicBezTo>
                <a:cubicBezTo>
                  <a:pt x="21600" y="5399"/>
                  <a:pt x="20742" y="5188"/>
                  <a:pt x="20203" y="5121"/>
                </a:cubicBezTo>
                <a:cubicBezTo>
                  <a:pt x="19684" y="5054"/>
                  <a:pt x="18964" y="5333"/>
                  <a:pt x="18475" y="5054"/>
                </a:cubicBezTo>
                <a:cubicBezTo>
                  <a:pt x="18844" y="4942"/>
                  <a:pt x="16719" y="4831"/>
                  <a:pt x="16030" y="4820"/>
                </a:cubicBezTo>
                <a:cubicBezTo>
                  <a:pt x="16080" y="4798"/>
                  <a:pt x="16119" y="4764"/>
                  <a:pt x="16129" y="4664"/>
                </a:cubicBezTo>
                <a:cubicBezTo>
                  <a:pt x="16139" y="4496"/>
                  <a:pt x="15930" y="4619"/>
                  <a:pt x="15890" y="4462"/>
                </a:cubicBezTo>
                <a:cubicBezTo>
                  <a:pt x="16139" y="4230"/>
                  <a:pt x="16428" y="4418"/>
                  <a:pt x="16688" y="4229"/>
                </a:cubicBezTo>
                <a:cubicBezTo>
                  <a:pt x="16827" y="4006"/>
                  <a:pt x="16538" y="3983"/>
                  <a:pt x="16608" y="3760"/>
                </a:cubicBezTo>
                <a:cubicBezTo>
                  <a:pt x="17417" y="3526"/>
                  <a:pt x="17576" y="3157"/>
                  <a:pt x="18375" y="2811"/>
                </a:cubicBezTo>
                <a:cubicBezTo>
                  <a:pt x="18425" y="2789"/>
                  <a:pt x="18465" y="2721"/>
                  <a:pt x="18425" y="2578"/>
                </a:cubicBezTo>
                <a:cubicBezTo>
                  <a:pt x="18086" y="2533"/>
                  <a:pt x="17697" y="2656"/>
                  <a:pt x="17318" y="2734"/>
                </a:cubicBezTo>
                <a:cubicBezTo>
                  <a:pt x="16729" y="2856"/>
                  <a:pt x="16738" y="2867"/>
                  <a:pt x="16219" y="2510"/>
                </a:cubicBezTo>
                <a:cubicBezTo>
                  <a:pt x="16119" y="2443"/>
                  <a:pt x="15948" y="2432"/>
                  <a:pt x="15849" y="2555"/>
                </a:cubicBezTo>
                <a:cubicBezTo>
                  <a:pt x="15649" y="2800"/>
                  <a:pt x="15500" y="2789"/>
                  <a:pt x="15320" y="2644"/>
                </a:cubicBezTo>
                <a:cubicBezTo>
                  <a:pt x="15131" y="2499"/>
                  <a:pt x="14839" y="2697"/>
                  <a:pt x="14600" y="2488"/>
                </a:cubicBezTo>
                <a:cubicBezTo>
                  <a:pt x="15069" y="2298"/>
                  <a:pt x="15488" y="2276"/>
                  <a:pt x="15987" y="2265"/>
                </a:cubicBezTo>
                <a:cubicBezTo>
                  <a:pt x="15838" y="1964"/>
                  <a:pt x="15628" y="1975"/>
                  <a:pt x="15448" y="1964"/>
                </a:cubicBezTo>
                <a:cubicBezTo>
                  <a:pt x="14739" y="1941"/>
                  <a:pt x="14030" y="1964"/>
                  <a:pt x="13331" y="1852"/>
                </a:cubicBezTo>
                <a:cubicBezTo>
                  <a:pt x="13152" y="1821"/>
                  <a:pt x="12973" y="1807"/>
                  <a:pt x="12813" y="1729"/>
                </a:cubicBezTo>
                <a:cubicBezTo>
                  <a:pt x="10944" y="870"/>
                  <a:pt x="13362" y="334"/>
                  <a:pt x="11334" y="100"/>
                </a:cubicBezTo>
                <a:cubicBezTo>
                  <a:pt x="10984" y="55"/>
                  <a:pt x="10626" y="33"/>
                  <a:pt x="10276" y="0"/>
                </a:cubicBezTo>
                <a:lnTo>
                  <a:pt x="0" y="0"/>
                </a:lnTo>
                <a:close/>
              </a:path>
            </a:pathLst>
          </a:custGeom>
          <a:ln w="12700">
            <a:miter lim="400000"/>
          </a:ln>
        </p:spPr>
      </p:pic>
      <p:sp>
        <p:nvSpPr>
          <p:cNvPr id="103" name="TextBox 5"/>
          <p:cNvSpPr txBox="1"/>
          <p:nvPr/>
        </p:nvSpPr>
        <p:spPr>
          <a:xfrm>
            <a:off x="6559507" y="2333295"/>
            <a:ext cx="4748573" cy="384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Jo In, Kang</a:t>
            </a:r>
          </a:p>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Parekh, Heta</a:t>
            </a:r>
          </a:p>
          <a:p>
            <a:pPr indent="-228600">
              <a:lnSpc>
                <a:spcPct val="90000"/>
              </a:lnSpc>
              <a:spcBef>
                <a:spcPts val="600"/>
              </a:spcBef>
              <a:buSzPct val="100000"/>
              <a:buFont typeface="Arial"/>
              <a:buChar char="•"/>
              <a:defRPr sz="2800">
                <a:latin typeface="Times New Roman"/>
                <a:ea typeface="Times New Roman"/>
                <a:cs typeface="Times New Roman"/>
                <a:sym typeface="Times New Roman"/>
              </a:defRPr>
            </a:pPr>
            <a:r>
              <a:t>Ramdas, Priya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1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 name="Rectangle 12"/>
          <p:cNvSpPr/>
          <p:nvPr/>
        </p:nvSpPr>
        <p:spPr>
          <a:xfrm>
            <a:off x="548636" y="347471"/>
            <a:ext cx="11100822" cy="1801368"/>
          </a:xfrm>
          <a:prstGeom prst="rect">
            <a:avLst/>
          </a:pr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212" name="Title 1"/>
          <p:cNvSpPr txBox="1">
            <a:spLocks noGrp="1"/>
          </p:cNvSpPr>
          <p:nvPr>
            <p:ph type="title"/>
          </p:nvPr>
        </p:nvSpPr>
        <p:spPr>
          <a:xfrm>
            <a:off x="838200" y="585216"/>
            <a:ext cx="10515600" cy="1325564"/>
          </a:xfrm>
          <a:prstGeom prst="rect">
            <a:avLst/>
          </a:prstGeom>
        </p:spPr>
        <p:txBody>
          <a:bodyPr/>
          <a:lstStyle/>
          <a:p>
            <a:pPr>
              <a:defRPr b="1">
                <a:solidFill>
                  <a:srgbClr val="FFFFFF"/>
                </a:solidFill>
                <a:latin typeface="Times New Roman"/>
                <a:ea typeface="Times New Roman"/>
                <a:cs typeface="Times New Roman"/>
                <a:sym typeface="Times New Roman"/>
              </a:defRPr>
            </a:pPr>
            <a:r>
              <a:t>Recommendation</a:t>
            </a:r>
            <a:r>
              <a:rPr b="0">
                <a:latin typeface="Calibri Light"/>
                <a:ea typeface="Calibri Light"/>
                <a:cs typeface="Calibri Light"/>
                <a:sym typeface="Calibri Light"/>
              </a:rPr>
              <a:t> </a:t>
            </a:r>
            <a:r>
              <a:t>Model</a:t>
            </a:r>
          </a:p>
        </p:txBody>
      </p:sp>
      <p:pic>
        <p:nvPicPr>
          <p:cNvPr id="213" name="그림 1" descr="그림 1"/>
          <p:cNvPicPr>
            <a:picLocks noChangeAspect="1"/>
          </p:cNvPicPr>
          <p:nvPr/>
        </p:nvPicPr>
        <p:blipFill>
          <a:blip r:embed="rId2"/>
          <a:stretch>
            <a:fillRect/>
          </a:stretch>
        </p:blipFill>
        <p:spPr>
          <a:xfrm>
            <a:off x="1914182" y="2268020"/>
            <a:ext cx="8064504" cy="3657603"/>
          </a:xfrm>
          <a:prstGeom prst="rect">
            <a:avLst/>
          </a:prstGeom>
          <a:ln>
            <a:solidFill>
              <a:srgbClr val="404040"/>
            </a:solidFill>
          </a:ln>
        </p:spPr>
      </p:pic>
      <p:sp>
        <p:nvSpPr>
          <p:cNvPr id="214" name="TextBox 9"/>
          <p:cNvSpPr txBox="1"/>
          <p:nvPr/>
        </p:nvSpPr>
        <p:spPr>
          <a:xfrm>
            <a:off x="2388227" y="6088117"/>
            <a:ext cx="6710910" cy="421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 Selecting input data for predicting ”Seller Rating”&gt;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직사각형 8"/>
          <p:cNvSpPr txBox="1"/>
          <p:nvPr/>
        </p:nvSpPr>
        <p:spPr>
          <a:xfrm>
            <a:off x="649033" y="280632"/>
            <a:ext cx="7577709" cy="71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Recommendation Model </a:t>
            </a:r>
          </a:p>
        </p:txBody>
      </p:sp>
      <p:sp>
        <p:nvSpPr>
          <p:cNvPr id="217"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18" name="TextBox 12"/>
          <p:cNvSpPr txBox="1"/>
          <p:nvPr/>
        </p:nvSpPr>
        <p:spPr>
          <a:xfrm>
            <a:off x="3222638" y="5886043"/>
            <a:ext cx="4416714" cy="764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400">
                <a:latin typeface="Times New Roman"/>
                <a:ea typeface="Times New Roman"/>
                <a:cs typeface="Times New Roman"/>
                <a:sym typeface="Times New Roman"/>
              </a:defRPr>
            </a:lvl1pPr>
          </a:lstStyle>
          <a:p>
            <a:r>
              <a:t>&lt;Prediction Result at the Pyspark &gt;</a:t>
            </a:r>
          </a:p>
        </p:txBody>
      </p:sp>
      <p:pic>
        <p:nvPicPr>
          <p:cNvPr id="219" name="그림 13" descr="그림 13"/>
          <p:cNvPicPr>
            <a:picLocks noChangeAspect="1"/>
          </p:cNvPicPr>
          <p:nvPr/>
        </p:nvPicPr>
        <p:blipFill>
          <a:blip r:embed="rId2"/>
          <a:srcRect b="44608"/>
          <a:stretch>
            <a:fillRect/>
          </a:stretch>
        </p:blipFill>
        <p:spPr>
          <a:xfrm>
            <a:off x="2464280" y="1334614"/>
            <a:ext cx="6139218" cy="4434748"/>
          </a:xfrm>
          <a:prstGeom prst="rect">
            <a:avLst/>
          </a:prstGeom>
          <a:ln w="12700">
            <a:miter lim="400000"/>
          </a:ln>
        </p:spPr>
      </p:pic>
      <p:sp>
        <p:nvSpPr>
          <p:cNvPr id="220" name="직선 연결선[R] 14"/>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Box 5"/>
          <p:cNvSpPr txBox="1"/>
          <p:nvPr/>
        </p:nvSpPr>
        <p:spPr>
          <a:xfrm>
            <a:off x="3297411" y="5654790"/>
            <a:ext cx="5197184" cy="421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latin typeface="Times New Roman"/>
                <a:ea typeface="Times New Roman"/>
                <a:cs typeface="Times New Roman"/>
                <a:sym typeface="Times New Roman"/>
              </a:defRPr>
            </a:lvl1pPr>
          </a:lstStyle>
          <a:p>
            <a:r>
              <a:t>&lt;R2/RMSE at the Zeppelin and Pyspark&gt;</a:t>
            </a:r>
          </a:p>
        </p:txBody>
      </p:sp>
      <p:sp>
        <p:nvSpPr>
          <p:cNvPr id="223" name="직사각형 8"/>
          <p:cNvSpPr txBox="1"/>
          <p:nvPr/>
        </p:nvSpPr>
        <p:spPr>
          <a:xfrm>
            <a:off x="649033" y="332004"/>
            <a:ext cx="7577709" cy="71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4400" b="1">
                <a:latin typeface="Times New Roman"/>
                <a:ea typeface="Times New Roman"/>
                <a:cs typeface="Times New Roman"/>
                <a:sym typeface="Times New Roman"/>
              </a:defRPr>
            </a:lvl1pPr>
          </a:lstStyle>
          <a:p>
            <a:r>
              <a:t>Recommendation Model </a:t>
            </a:r>
          </a:p>
        </p:txBody>
      </p:sp>
      <p:sp>
        <p:nvSpPr>
          <p:cNvPr id="224"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25"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pic>
        <p:nvPicPr>
          <p:cNvPr id="226" name="그림 12" descr="그림 12"/>
          <p:cNvPicPr>
            <a:picLocks noChangeAspect="1"/>
          </p:cNvPicPr>
          <p:nvPr/>
        </p:nvPicPr>
        <p:blipFill>
          <a:blip r:embed="rId2"/>
          <a:srcRect r="13036"/>
          <a:stretch>
            <a:fillRect/>
          </a:stretch>
        </p:blipFill>
        <p:spPr>
          <a:xfrm>
            <a:off x="932873" y="1386211"/>
            <a:ext cx="10214014" cy="1996939"/>
          </a:xfrm>
          <a:prstGeom prst="rect">
            <a:avLst/>
          </a:prstGeom>
          <a:ln>
            <a:solidFill>
              <a:srgbClr val="000000"/>
            </a:solidFill>
          </a:ln>
        </p:spPr>
      </p:pic>
      <p:pic>
        <p:nvPicPr>
          <p:cNvPr id="227" name="그림 13" descr="그림 13"/>
          <p:cNvPicPr>
            <a:picLocks noChangeAspect="1"/>
          </p:cNvPicPr>
          <p:nvPr/>
        </p:nvPicPr>
        <p:blipFill>
          <a:blip r:embed="rId3"/>
          <a:stretch>
            <a:fillRect/>
          </a:stretch>
        </p:blipFill>
        <p:spPr>
          <a:xfrm>
            <a:off x="932873" y="3429000"/>
            <a:ext cx="10214014" cy="2012239"/>
          </a:xfrm>
          <a:prstGeom prst="rect">
            <a:avLst/>
          </a:prstGeom>
          <a:ln>
            <a:solidFill>
              <a:srgbClr val="000000"/>
            </a:solidFill>
          </a:ln>
        </p:spPr>
      </p:pic>
      <p:sp>
        <p:nvSpPr>
          <p:cNvPr id="228" name="직사각형 11"/>
          <p:cNvSpPr/>
          <p:nvPr/>
        </p:nvSpPr>
        <p:spPr>
          <a:xfrm>
            <a:off x="1045110" y="4524792"/>
            <a:ext cx="4798480"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sp>
        <p:nvSpPr>
          <p:cNvPr id="229" name="직사각형 16"/>
          <p:cNvSpPr/>
          <p:nvPr/>
        </p:nvSpPr>
        <p:spPr>
          <a:xfrm>
            <a:off x="1045110" y="2498343"/>
            <a:ext cx="5152618" cy="400113"/>
          </a:xfrm>
          <a:prstGeom prst="rect">
            <a:avLst/>
          </a:prstGeom>
          <a:ln w="41275">
            <a:solidFill>
              <a:srgbClr val="FF0000"/>
            </a:solidFill>
            <a:miter/>
          </a:ln>
        </p:spPr>
        <p:txBody>
          <a:bodyPr lIns="45718" tIns="45718" rIns="45718" bIns="45718" anchor="ctr"/>
          <a:lstStyle/>
          <a:p>
            <a:pPr algn="ctr">
              <a:defRPr>
                <a:solidFill>
                  <a:srgbClr val="FFFFFF"/>
                </a:solidFill>
              </a:defRPr>
            </a:pPr>
            <a:endParaRPr/>
          </a:p>
        </p:txBody>
      </p:sp>
      <p:pic>
        <p:nvPicPr>
          <p:cNvPr id="230" name="그림 1" descr="그림 1"/>
          <p:cNvPicPr>
            <a:picLocks noChangeAspect="1"/>
          </p:cNvPicPr>
          <p:nvPr/>
        </p:nvPicPr>
        <p:blipFill>
          <a:blip r:embed="rId4"/>
          <a:stretch>
            <a:fillRect/>
          </a:stretch>
        </p:blipFill>
        <p:spPr>
          <a:xfrm>
            <a:off x="6197725" y="4524792"/>
            <a:ext cx="4533903" cy="44450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 name="표 4"/>
          <p:cNvGraphicFramePr/>
          <p:nvPr/>
        </p:nvGraphicFramePr>
        <p:xfrm>
          <a:off x="1199952" y="1641755"/>
          <a:ext cx="8933398" cy="4136188"/>
        </p:xfrm>
        <a:graphic>
          <a:graphicData uri="http://schemas.openxmlformats.org/drawingml/2006/table">
            <a:tbl>
              <a:tblPr firstRow="1" bandRow="1">
                <a:tableStyleId>{4C3C2611-4C71-4FC5-86AE-919BDF0F9419}</a:tableStyleId>
              </a:tblPr>
              <a:tblGrid>
                <a:gridCol w="4604402">
                  <a:extLst>
                    <a:ext uri="{9D8B030D-6E8A-4147-A177-3AD203B41FA5}">
                      <a16:colId xmlns:a16="http://schemas.microsoft.com/office/drawing/2014/main" val="20000"/>
                    </a:ext>
                  </a:extLst>
                </a:gridCol>
                <a:gridCol w="1160840">
                  <a:extLst>
                    <a:ext uri="{9D8B030D-6E8A-4147-A177-3AD203B41FA5}">
                      <a16:colId xmlns:a16="http://schemas.microsoft.com/office/drawing/2014/main" val="20001"/>
                    </a:ext>
                  </a:extLst>
                </a:gridCol>
                <a:gridCol w="3168156">
                  <a:extLst>
                    <a:ext uri="{9D8B030D-6E8A-4147-A177-3AD203B41FA5}">
                      <a16:colId xmlns:a16="http://schemas.microsoft.com/office/drawing/2014/main" val="20002"/>
                    </a:ext>
                  </a:extLst>
                </a:gridCol>
              </a:tblGrid>
              <a:tr h="409696">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“Price” Prediction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R2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b="0">
                          <a:solidFill>
                            <a:srgbClr val="000000"/>
                          </a:solidFill>
                        </a:defRPr>
                      </a:pPr>
                      <a:r>
                        <a:rPr sz="2400" b="1">
                          <a:solidFill>
                            <a:srgbClr val="FFFFFF"/>
                          </a:solidFill>
                          <a:latin typeface="Times New Roman"/>
                          <a:ea typeface="Times New Roman"/>
                          <a:cs typeface="Times New Roman"/>
                          <a:sym typeface="Times New Roman"/>
                        </a:rPr>
                        <a:t>RMSE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extLst>
                  <a:ext uri="{0D108BD9-81ED-4DB2-BD59-A6C34878D82A}">
                    <a16:rowId xmlns:a16="http://schemas.microsoft.com/office/drawing/2014/main" val="10000"/>
                  </a:ext>
                </a:extLst>
              </a:tr>
              <a:tr h="409696">
                <a:tc>
                  <a:txBody>
                    <a:bodyPr/>
                    <a:lstStyle/>
                    <a:p>
                      <a:pPr algn="l">
                        <a:defRPr sz="1800"/>
                      </a:pPr>
                      <a:r>
                        <a:rPr sz="2400">
                          <a:latin typeface="Times New Roman"/>
                          <a:ea typeface="Times New Roman"/>
                          <a:cs typeface="Times New Roman"/>
                          <a:sym typeface="Times New Roman"/>
                        </a:rPr>
                        <a:t>Linear Regression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0.54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12535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78588">
                <a:tc>
                  <a:txBody>
                    <a:bodyPr/>
                    <a:lstStyle/>
                    <a:p>
                      <a:pPr algn="l">
                        <a:defRPr sz="1800"/>
                      </a:pPr>
                      <a:r>
                        <a:rPr sz="2400">
                          <a:latin typeface="Times New Roman"/>
                          <a:ea typeface="Times New Roman"/>
                          <a:cs typeface="Times New Roman"/>
                          <a:sym typeface="Times New Roman"/>
                        </a:rPr>
                        <a:t>Ridge Regression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13042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409696">
                <a:tc>
                  <a:txBody>
                    <a:bodyPr/>
                    <a:lstStyle/>
                    <a:p>
                      <a:pPr algn="l">
                        <a:defRPr sz="1800"/>
                      </a:pPr>
                      <a:r>
                        <a:rPr sz="2400">
                          <a:latin typeface="Times New Roman"/>
                          <a:ea typeface="Times New Roman"/>
                          <a:cs typeface="Times New Roman"/>
                          <a:sym typeface="Times New Roman"/>
                        </a:rPr>
                        <a:t>GBT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11386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09696">
                <a:tc>
                  <a:txBody>
                    <a:bodyPr/>
                    <a:lstStyle/>
                    <a:p>
                      <a:pPr algn="l">
                        <a:defRPr sz="1800"/>
                      </a:pPr>
                      <a:r>
                        <a:rPr sz="2400">
                          <a:latin typeface="Times New Roman"/>
                          <a:ea typeface="Times New Roman"/>
                          <a:cs typeface="Times New Roman"/>
                          <a:sym typeface="Times New Roman"/>
                        </a:rPr>
                        <a:t>GBT /w TV</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10801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409696">
                <a:tc>
                  <a:txBody>
                    <a:bodyPr/>
                    <a:lstStyle/>
                    <a:p>
                      <a:pPr algn="l">
                        <a:defRPr sz="1800"/>
                      </a:pPr>
                      <a:r>
                        <a:rPr sz="2400">
                          <a:latin typeface="Times New Roman"/>
                          <a:ea typeface="Times New Roman"/>
                          <a:cs typeface="Times New Roman"/>
                          <a:sym typeface="Times New Roman"/>
                        </a:rPr>
                        <a:t>GBT /w CV</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11046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409696">
                <a:tc>
                  <a:txBody>
                    <a:bodyPr/>
                    <a:lstStyle/>
                    <a:p>
                      <a:pPr algn="l">
                        <a:defRPr sz="1800"/>
                      </a:pPr>
                      <a:r>
                        <a:rPr sz="2400">
                          <a:latin typeface="Times New Roman"/>
                          <a:ea typeface="Times New Roman"/>
                          <a:cs typeface="Times New Roman"/>
                          <a:sym typeface="Times New Roman"/>
                        </a:rPr>
                        <a:t>Random forest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12235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0">
                <a:tc>
                  <a:txBody>
                    <a:bodyPr/>
                    <a:lstStyle/>
                    <a:p>
                      <a:pPr algn="l">
                        <a:defRPr sz="1800"/>
                      </a:pPr>
                      <a:r>
                        <a:rPr sz="2400" b="1">
                          <a:solidFill>
                            <a:srgbClr val="FFFFFF"/>
                          </a:solidFill>
                          <a:latin typeface="Times New Roman"/>
                          <a:ea typeface="Times New Roman"/>
                          <a:cs typeface="Times New Roman"/>
                          <a:sym typeface="Times New Roman"/>
                        </a:rPr>
                        <a:t>“Seller Rating” Prediction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a:pPr>
                      <a:r>
                        <a:rPr sz="2400" b="1">
                          <a:solidFill>
                            <a:srgbClr val="FFFFFF"/>
                          </a:solidFill>
                          <a:latin typeface="Times New Roman"/>
                          <a:ea typeface="Times New Roman"/>
                          <a:cs typeface="Times New Roman"/>
                          <a:sym typeface="Times New Roman"/>
                        </a:rPr>
                        <a:t>R2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tc>
                  <a:txBody>
                    <a:bodyPr/>
                    <a:lstStyle/>
                    <a:p>
                      <a:pPr algn="l">
                        <a:defRPr sz="1800"/>
                      </a:pPr>
                      <a:r>
                        <a:rPr sz="2400" b="1">
                          <a:solidFill>
                            <a:srgbClr val="FFFFFF"/>
                          </a:solidFill>
                          <a:latin typeface="Times New Roman"/>
                          <a:ea typeface="Times New Roman"/>
                          <a:cs typeface="Times New Roman"/>
                          <a:sym typeface="Times New Roman"/>
                        </a:rPr>
                        <a:t>RMSE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404040"/>
                    </a:solidFill>
                  </a:tcPr>
                </a:tc>
                <a:extLst>
                  <a:ext uri="{0D108BD9-81ED-4DB2-BD59-A6C34878D82A}">
                    <a16:rowId xmlns:a16="http://schemas.microsoft.com/office/drawing/2014/main" val="10007"/>
                  </a:ext>
                </a:extLst>
              </a:tr>
              <a:tr h="409696">
                <a:tc>
                  <a:txBody>
                    <a:bodyPr/>
                    <a:lstStyle/>
                    <a:p>
                      <a:pPr algn="l">
                        <a:defRPr sz="1800"/>
                      </a:pPr>
                      <a:r>
                        <a:rPr sz="2400">
                          <a:latin typeface="Times New Roman"/>
                          <a:ea typeface="Times New Roman"/>
                          <a:cs typeface="Times New Roman"/>
                          <a:sym typeface="Times New Roman"/>
                        </a:rPr>
                        <a:t>Recommendation model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0.69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2400">
                          <a:latin typeface="Times New Roman"/>
                          <a:ea typeface="Times New Roman"/>
                          <a:cs typeface="Times New Roman"/>
                          <a:sym typeface="Times New Roman"/>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8"/>
                  </a:ext>
                </a:extLst>
              </a:tr>
            </a:tbl>
          </a:graphicData>
        </a:graphic>
      </p:graphicFrame>
      <p:sp>
        <p:nvSpPr>
          <p:cNvPr id="233" name="직선 연결선[R] 9"/>
          <p:cNvSpPr/>
          <p:nvPr/>
        </p:nvSpPr>
        <p:spPr>
          <a:xfrm>
            <a:off x="589026" y="1101444"/>
            <a:ext cx="11013949" cy="3"/>
          </a:xfrm>
          <a:prstGeom prst="line">
            <a:avLst/>
          </a:prstGeom>
          <a:ln w="60325">
            <a:solidFill>
              <a:srgbClr val="404040"/>
            </a:solidFill>
            <a:miter/>
          </a:ln>
        </p:spPr>
        <p:txBody>
          <a:bodyPr lIns="45718" tIns="45718" rIns="45718" bIns="45718"/>
          <a:lstStyle/>
          <a:p>
            <a:endParaRPr/>
          </a:p>
        </p:txBody>
      </p:sp>
      <p:sp>
        <p:nvSpPr>
          <p:cNvPr id="234" name="직선 연결선[R] 10"/>
          <p:cNvSpPr/>
          <p:nvPr/>
        </p:nvSpPr>
        <p:spPr>
          <a:xfrm>
            <a:off x="589026" y="6468783"/>
            <a:ext cx="11013949" cy="3"/>
          </a:xfrm>
          <a:prstGeom prst="line">
            <a:avLst/>
          </a:prstGeom>
          <a:ln w="60325">
            <a:solidFill>
              <a:srgbClr val="404040"/>
            </a:solidFill>
            <a:miter/>
          </a:ln>
        </p:spPr>
        <p:txBody>
          <a:bodyPr lIns="45718" tIns="45718" rIns="45718" bIns="45718"/>
          <a:lstStyle/>
          <a:p>
            <a:endParaRPr/>
          </a:p>
        </p:txBody>
      </p:sp>
      <p:sp>
        <p:nvSpPr>
          <p:cNvPr id="235" name="직사각형 11"/>
          <p:cNvSpPr txBox="1"/>
          <p:nvPr/>
        </p:nvSpPr>
        <p:spPr>
          <a:xfrm>
            <a:off x="634743" y="239512"/>
            <a:ext cx="9806466" cy="715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4400" b="1">
                <a:latin typeface="Times New Roman"/>
                <a:ea typeface="Times New Roman"/>
                <a:cs typeface="Times New Roman"/>
                <a:sym typeface="Times New Roman"/>
              </a:defRPr>
            </a:lvl1pPr>
          </a:lstStyle>
          <a:p>
            <a:r>
              <a:t>Conclusion (Comparing Pyspark Result)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8"/>
          <p:cNvSpPr/>
          <p:nvPr/>
        </p:nvSpPr>
        <p:spPr>
          <a:xfrm>
            <a:off x="-1" y="-2"/>
            <a:ext cx="12191697" cy="685202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8" name="Rectangle 10"/>
          <p:cNvSpPr/>
          <p:nvPr/>
        </p:nvSpPr>
        <p:spPr>
          <a:xfrm>
            <a:off x="304" y="0"/>
            <a:ext cx="12191697"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 name="Title 1"/>
          <p:cNvSpPr txBox="1">
            <a:spLocks noGrp="1"/>
          </p:cNvSpPr>
          <p:nvPr>
            <p:ph type="title"/>
          </p:nvPr>
        </p:nvSpPr>
        <p:spPr>
          <a:xfrm>
            <a:off x="6364609" y="2164480"/>
            <a:ext cx="3988366" cy="3544587"/>
          </a:xfrm>
          <a:prstGeom prst="rect">
            <a:avLst/>
          </a:prstGeom>
        </p:spPr>
        <p:txBody>
          <a:bodyPr anchor="t"/>
          <a:lstStyle>
            <a:lvl1pPr>
              <a:defRPr sz="5400" b="1">
                <a:solidFill>
                  <a:srgbClr val="44546A"/>
                </a:solidFill>
                <a:latin typeface="Times New Roman"/>
                <a:ea typeface="Times New Roman"/>
                <a:cs typeface="Times New Roman"/>
                <a:sym typeface="Times New Roman"/>
              </a:defRPr>
            </a:lvl1pPr>
          </a:lstStyle>
          <a:p>
            <a:r>
              <a:t>Thank You</a:t>
            </a:r>
          </a:p>
        </p:txBody>
      </p:sp>
      <p:pic>
        <p:nvPicPr>
          <p:cNvPr id="240" name="Graphic 5" descr="Graphic 5"/>
          <p:cNvPicPr>
            <a:picLocks noChangeAspect="1"/>
          </p:cNvPicPr>
          <p:nvPr/>
        </p:nvPicPr>
        <p:blipFill>
          <a:blip r:embed="rId2"/>
          <a:stretch>
            <a:fillRect/>
          </a:stretch>
        </p:blipFill>
        <p:spPr>
          <a:xfrm>
            <a:off x="340468" y="1815320"/>
            <a:ext cx="4141764" cy="4141762"/>
          </a:xfrm>
          <a:prstGeom prst="rect">
            <a:avLst/>
          </a:prstGeom>
          <a:ln w="12700">
            <a:miter lim="400000"/>
          </a:ln>
        </p:spPr>
      </p:pic>
      <p:grpSp>
        <p:nvGrpSpPr>
          <p:cNvPr id="244" name="Group 12"/>
          <p:cNvGrpSpPr/>
          <p:nvPr/>
        </p:nvGrpSpPr>
        <p:grpSpPr>
          <a:xfrm>
            <a:off x="-4258" y="-5979"/>
            <a:ext cx="6238684" cy="6863983"/>
            <a:chOff x="-1" y="0"/>
            <a:chExt cx="6238682" cy="6863982"/>
          </a:xfrm>
        </p:grpSpPr>
        <p:sp>
          <p:nvSpPr>
            <p:cNvPr id="241" name="Freeform: Shape 13"/>
            <p:cNvSpPr/>
            <p:nvPr/>
          </p:nvSpPr>
          <p:spPr>
            <a:xfrm flipH="1">
              <a:off x="0" y="41134"/>
              <a:ext cx="6028751" cy="6816871"/>
            </a:xfrm>
            <a:custGeom>
              <a:avLst/>
              <a:gdLst/>
              <a:ahLst/>
              <a:cxnLst>
                <a:cxn ang="0">
                  <a:pos x="wd2" y="hd2"/>
                </a:cxn>
                <a:cxn ang="5400000">
                  <a:pos x="wd2" y="hd2"/>
                </a:cxn>
                <a:cxn ang="10800000">
                  <a:pos x="wd2" y="hd2"/>
                </a:cxn>
                <a:cxn ang="16200000">
                  <a:pos x="wd2" y="hd2"/>
                </a:cxn>
              </a:cxnLst>
              <a:rect l="0" t="0" r="r" b="b"/>
              <a:pathLst>
                <a:path w="21598" h="21593" extrusionOk="0">
                  <a:moveTo>
                    <a:pt x="21598" y="19497"/>
                  </a:moveTo>
                  <a:lnTo>
                    <a:pt x="21598" y="21593"/>
                  </a:lnTo>
                  <a:lnTo>
                    <a:pt x="18478" y="21593"/>
                  </a:lnTo>
                  <a:lnTo>
                    <a:pt x="19156" y="21182"/>
                  </a:lnTo>
                  <a:cubicBezTo>
                    <a:pt x="19325" y="21074"/>
                    <a:pt x="19492" y="20961"/>
                    <a:pt x="19659" y="20847"/>
                  </a:cubicBezTo>
                  <a:cubicBezTo>
                    <a:pt x="19826" y="20734"/>
                    <a:pt x="19994" y="20618"/>
                    <a:pt x="20161" y="20501"/>
                  </a:cubicBezTo>
                  <a:lnTo>
                    <a:pt x="21178" y="19782"/>
                  </a:lnTo>
                  <a:close/>
                  <a:moveTo>
                    <a:pt x="16054" y="2"/>
                  </a:moveTo>
                  <a:cubicBezTo>
                    <a:pt x="16282" y="5"/>
                    <a:pt x="16510" y="12"/>
                    <a:pt x="16739" y="24"/>
                  </a:cubicBezTo>
                  <a:cubicBezTo>
                    <a:pt x="17655" y="71"/>
                    <a:pt x="18564" y="196"/>
                    <a:pt x="19453" y="397"/>
                  </a:cubicBezTo>
                  <a:cubicBezTo>
                    <a:pt x="20123" y="549"/>
                    <a:pt x="20778" y="750"/>
                    <a:pt x="21410" y="998"/>
                  </a:cubicBezTo>
                  <a:lnTo>
                    <a:pt x="21598" y="1077"/>
                  </a:lnTo>
                  <a:lnTo>
                    <a:pt x="21598" y="2320"/>
                  </a:lnTo>
                  <a:lnTo>
                    <a:pt x="21463" y="2256"/>
                  </a:lnTo>
                  <a:cubicBezTo>
                    <a:pt x="20721" y="1930"/>
                    <a:pt x="19940" y="1679"/>
                    <a:pt x="19136" y="1506"/>
                  </a:cubicBezTo>
                  <a:cubicBezTo>
                    <a:pt x="18326" y="1332"/>
                    <a:pt x="17499" y="1228"/>
                    <a:pt x="16666" y="1195"/>
                  </a:cubicBezTo>
                  <a:cubicBezTo>
                    <a:pt x="15830" y="1157"/>
                    <a:pt x="14993" y="1184"/>
                    <a:pt x="14162" y="1275"/>
                  </a:cubicBezTo>
                  <a:cubicBezTo>
                    <a:pt x="13331" y="1368"/>
                    <a:pt x="12509" y="1521"/>
                    <a:pt x="11706" y="1732"/>
                  </a:cubicBezTo>
                  <a:cubicBezTo>
                    <a:pt x="9284" y="2378"/>
                    <a:pt x="7049" y="3482"/>
                    <a:pt x="5157" y="4967"/>
                  </a:cubicBezTo>
                  <a:cubicBezTo>
                    <a:pt x="4534" y="5466"/>
                    <a:pt x="3960" y="6010"/>
                    <a:pt x="3442" y="6595"/>
                  </a:cubicBezTo>
                  <a:cubicBezTo>
                    <a:pt x="2923" y="7179"/>
                    <a:pt x="2468" y="7805"/>
                    <a:pt x="2085" y="8466"/>
                  </a:cubicBezTo>
                  <a:cubicBezTo>
                    <a:pt x="1698" y="9125"/>
                    <a:pt x="1389" y="9817"/>
                    <a:pt x="1164" y="10533"/>
                  </a:cubicBezTo>
                  <a:cubicBezTo>
                    <a:pt x="942" y="11252"/>
                    <a:pt x="829" y="11995"/>
                    <a:pt x="828" y="12741"/>
                  </a:cubicBezTo>
                  <a:cubicBezTo>
                    <a:pt x="829" y="13104"/>
                    <a:pt x="877" y="13465"/>
                    <a:pt x="970" y="13819"/>
                  </a:cubicBezTo>
                  <a:cubicBezTo>
                    <a:pt x="1068" y="14168"/>
                    <a:pt x="1208" y="14507"/>
                    <a:pt x="1388" y="14829"/>
                  </a:cubicBezTo>
                  <a:cubicBezTo>
                    <a:pt x="1476" y="14990"/>
                    <a:pt x="1575" y="15148"/>
                    <a:pt x="1679" y="15304"/>
                  </a:cubicBezTo>
                  <a:cubicBezTo>
                    <a:pt x="1783" y="15459"/>
                    <a:pt x="1896" y="15613"/>
                    <a:pt x="2013" y="15764"/>
                  </a:cubicBezTo>
                  <a:cubicBezTo>
                    <a:pt x="2250" y="16066"/>
                    <a:pt x="2513" y="16359"/>
                    <a:pt x="2786" y="16653"/>
                  </a:cubicBezTo>
                  <a:cubicBezTo>
                    <a:pt x="3058" y="16948"/>
                    <a:pt x="3345" y="17242"/>
                    <a:pt x="3622" y="17549"/>
                  </a:cubicBezTo>
                  <a:cubicBezTo>
                    <a:pt x="3762" y="17702"/>
                    <a:pt x="3900" y="17858"/>
                    <a:pt x="4038" y="18017"/>
                  </a:cubicBezTo>
                  <a:lnTo>
                    <a:pt x="4237" y="18246"/>
                  </a:lnTo>
                  <a:cubicBezTo>
                    <a:pt x="4303" y="18320"/>
                    <a:pt x="4365" y="18395"/>
                    <a:pt x="4433" y="18466"/>
                  </a:cubicBezTo>
                  <a:cubicBezTo>
                    <a:pt x="4957" y="19036"/>
                    <a:pt x="5519" y="19578"/>
                    <a:pt x="6114" y="20090"/>
                  </a:cubicBezTo>
                  <a:cubicBezTo>
                    <a:pt x="6406" y="20343"/>
                    <a:pt x="6704" y="20587"/>
                    <a:pt x="7008" y="20821"/>
                  </a:cubicBezTo>
                  <a:cubicBezTo>
                    <a:pt x="7313" y="21055"/>
                    <a:pt x="7623" y="21282"/>
                    <a:pt x="7945" y="21495"/>
                  </a:cubicBezTo>
                  <a:lnTo>
                    <a:pt x="8100" y="21593"/>
                  </a:lnTo>
                  <a:lnTo>
                    <a:pt x="5121" y="21593"/>
                  </a:lnTo>
                  <a:lnTo>
                    <a:pt x="4755" y="21266"/>
                  </a:lnTo>
                  <a:cubicBezTo>
                    <a:pt x="4440" y="20965"/>
                    <a:pt x="4145" y="20649"/>
                    <a:pt x="3871" y="20317"/>
                  </a:cubicBezTo>
                  <a:cubicBezTo>
                    <a:pt x="3600" y="19989"/>
                    <a:pt x="3341" y="19655"/>
                    <a:pt x="3100" y="19314"/>
                  </a:cubicBezTo>
                  <a:cubicBezTo>
                    <a:pt x="3038" y="19229"/>
                    <a:pt x="2979" y="19143"/>
                    <a:pt x="2919" y="19058"/>
                  </a:cubicBezTo>
                  <a:lnTo>
                    <a:pt x="2747" y="18810"/>
                  </a:lnTo>
                  <a:cubicBezTo>
                    <a:pt x="2637" y="18650"/>
                    <a:pt x="2522" y="18490"/>
                    <a:pt x="2407" y="18329"/>
                  </a:cubicBezTo>
                  <a:lnTo>
                    <a:pt x="1701" y="17341"/>
                  </a:lnTo>
                  <a:cubicBezTo>
                    <a:pt x="1465" y="17006"/>
                    <a:pt x="1231" y="16661"/>
                    <a:pt x="1013" y="16301"/>
                  </a:cubicBezTo>
                  <a:cubicBezTo>
                    <a:pt x="904" y="16122"/>
                    <a:pt x="799" y="15939"/>
                    <a:pt x="703" y="15751"/>
                  </a:cubicBezTo>
                  <a:cubicBezTo>
                    <a:pt x="606" y="15563"/>
                    <a:pt x="518" y="15372"/>
                    <a:pt x="439" y="15178"/>
                  </a:cubicBezTo>
                  <a:cubicBezTo>
                    <a:pt x="360" y="14984"/>
                    <a:pt x="293" y="14782"/>
                    <a:pt x="236" y="14580"/>
                  </a:cubicBezTo>
                  <a:cubicBezTo>
                    <a:pt x="209" y="14479"/>
                    <a:pt x="182" y="14378"/>
                    <a:pt x="161" y="14276"/>
                  </a:cubicBezTo>
                  <a:lnTo>
                    <a:pt x="128" y="14123"/>
                  </a:lnTo>
                  <a:lnTo>
                    <a:pt x="100" y="13970"/>
                  </a:lnTo>
                  <a:cubicBezTo>
                    <a:pt x="31" y="13563"/>
                    <a:pt x="-2" y="13152"/>
                    <a:pt x="0" y="12741"/>
                  </a:cubicBezTo>
                  <a:cubicBezTo>
                    <a:pt x="3" y="11937"/>
                    <a:pt x="97" y="11136"/>
                    <a:pt x="283" y="10349"/>
                  </a:cubicBezTo>
                  <a:cubicBezTo>
                    <a:pt x="466" y="9559"/>
                    <a:pt x="751" y="8790"/>
                    <a:pt x="1130" y="8057"/>
                  </a:cubicBezTo>
                  <a:cubicBezTo>
                    <a:pt x="1893" y="6592"/>
                    <a:pt x="3003" y="5281"/>
                    <a:pt x="4309" y="4165"/>
                  </a:cubicBezTo>
                  <a:cubicBezTo>
                    <a:pt x="4964" y="3608"/>
                    <a:pt x="5669" y="3098"/>
                    <a:pt x="6417" y="2641"/>
                  </a:cubicBezTo>
                  <a:cubicBezTo>
                    <a:pt x="8670" y="1254"/>
                    <a:pt x="11275" y="379"/>
                    <a:pt x="14002" y="95"/>
                  </a:cubicBezTo>
                  <a:cubicBezTo>
                    <a:pt x="14683" y="24"/>
                    <a:pt x="15368" y="-7"/>
                    <a:pt x="16054" y="2"/>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42" name="Freeform: Shape 14"/>
            <p:cNvSpPr/>
            <p:nvPr/>
          </p:nvSpPr>
          <p:spPr>
            <a:xfrm flipH="1">
              <a:off x="-2" y="5977"/>
              <a:ext cx="6165124" cy="6858005"/>
            </a:xfrm>
            <a:custGeom>
              <a:avLst/>
              <a:gdLst/>
              <a:ahLst/>
              <a:cxnLst>
                <a:cxn ang="0">
                  <a:pos x="wd2" y="hd2"/>
                </a:cxn>
                <a:cxn ang="5400000">
                  <a:pos x="wd2" y="hd2"/>
                </a:cxn>
                <a:cxn ang="10800000">
                  <a:pos x="wd2" y="hd2"/>
                </a:cxn>
                <a:cxn ang="16200000">
                  <a:pos x="wd2" y="hd2"/>
                </a:cxn>
              </a:cxnLst>
              <a:rect l="0" t="0" r="r" b="b"/>
              <a:pathLst>
                <a:path w="21599" h="21600" extrusionOk="0">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43" name="Freeform: Shape 15"/>
            <p:cNvSpPr/>
            <p:nvPr/>
          </p:nvSpPr>
          <p:spPr>
            <a:xfrm flipH="1">
              <a:off x="-2" y="-1"/>
              <a:ext cx="6238683" cy="6858005"/>
            </a:xfrm>
            <a:custGeom>
              <a:avLst/>
              <a:gdLst/>
              <a:ahLst/>
              <a:cxnLst>
                <a:cxn ang="0">
                  <a:pos x="wd2" y="hd2"/>
                </a:cxn>
                <a:cxn ang="5400000">
                  <a:pos x="wd2" y="hd2"/>
                </a:cxn>
                <a:cxn ang="10800000">
                  <a:pos x="wd2" y="hd2"/>
                </a:cxn>
                <a:cxn ang="16200000">
                  <a:pos x="wd2" y="hd2"/>
                </a:cxn>
              </a:cxnLst>
              <a:rect l="0" t="0" r="r" b="b"/>
              <a:pathLst>
                <a:path w="21599" h="21600" extrusionOk="0">
                  <a:moveTo>
                    <a:pt x="21599" y="20934"/>
                  </a:moveTo>
                  <a:lnTo>
                    <a:pt x="21599" y="21600"/>
                  </a:lnTo>
                  <a:lnTo>
                    <a:pt x="20677" y="21600"/>
                  </a:lnTo>
                  <a:lnTo>
                    <a:pt x="21106" y="21295"/>
                  </a:lnTo>
                  <a:close/>
                  <a:moveTo>
                    <a:pt x="9286" y="0"/>
                  </a:moveTo>
                  <a:lnTo>
                    <a:pt x="20246" y="0"/>
                  </a:lnTo>
                  <a:lnTo>
                    <a:pt x="20773" y="215"/>
                  </a:lnTo>
                  <a:cubicBezTo>
                    <a:pt x="20984" y="309"/>
                    <a:pt x="21193" y="407"/>
                    <a:pt x="21398" y="511"/>
                  </a:cubicBezTo>
                  <a:lnTo>
                    <a:pt x="21599" y="620"/>
                  </a:lnTo>
                  <a:lnTo>
                    <a:pt x="21599" y="1692"/>
                  </a:lnTo>
                  <a:lnTo>
                    <a:pt x="21480" y="1629"/>
                  </a:lnTo>
                  <a:cubicBezTo>
                    <a:pt x="20729" y="1260"/>
                    <a:pt x="19930" y="976"/>
                    <a:pt x="19103" y="786"/>
                  </a:cubicBezTo>
                  <a:cubicBezTo>
                    <a:pt x="18692" y="691"/>
                    <a:pt x="18276" y="616"/>
                    <a:pt x="17856" y="563"/>
                  </a:cubicBezTo>
                  <a:cubicBezTo>
                    <a:pt x="17439" y="510"/>
                    <a:pt x="17019" y="476"/>
                    <a:pt x="16599" y="462"/>
                  </a:cubicBezTo>
                  <a:cubicBezTo>
                    <a:pt x="16417" y="455"/>
                    <a:pt x="16232" y="452"/>
                    <a:pt x="16050" y="452"/>
                  </a:cubicBezTo>
                  <a:cubicBezTo>
                    <a:pt x="15387" y="452"/>
                    <a:pt x="14726" y="497"/>
                    <a:pt x="14071" y="586"/>
                  </a:cubicBezTo>
                  <a:cubicBezTo>
                    <a:pt x="13641" y="648"/>
                    <a:pt x="13223" y="723"/>
                    <a:pt x="12828" y="809"/>
                  </a:cubicBezTo>
                  <a:cubicBezTo>
                    <a:pt x="12401" y="903"/>
                    <a:pt x="11990" y="1011"/>
                    <a:pt x="11605" y="1126"/>
                  </a:cubicBezTo>
                  <a:cubicBezTo>
                    <a:pt x="11203" y="1247"/>
                    <a:pt x="10804" y="1383"/>
                    <a:pt x="10414" y="1531"/>
                  </a:cubicBezTo>
                  <a:cubicBezTo>
                    <a:pt x="10025" y="1680"/>
                    <a:pt x="9636" y="1845"/>
                    <a:pt x="9258" y="2021"/>
                  </a:cubicBezTo>
                  <a:cubicBezTo>
                    <a:pt x="8495" y="2376"/>
                    <a:pt x="7761" y="2779"/>
                    <a:pt x="7060" y="3228"/>
                  </a:cubicBezTo>
                  <a:cubicBezTo>
                    <a:pt x="6917" y="3321"/>
                    <a:pt x="6729" y="3444"/>
                    <a:pt x="6542" y="3575"/>
                  </a:cubicBezTo>
                  <a:cubicBezTo>
                    <a:pt x="6471" y="3623"/>
                    <a:pt x="6399" y="3674"/>
                    <a:pt x="6329" y="3724"/>
                  </a:cubicBezTo>
                  <a:lnTo>
                    <a:pt x="6286" y="3754"/>
                  </a:lnTo>
                  <a:cubicBezTo>
                    <a:pt x="6196" y="3817"/>
                    <a:pt x="6110" y="3881"/>
                    <a:pt x="6037" y="3936"/>
                  </a:cubicBezTo>
                  <a:cubicBezTo>
                    <a:pt x="5675" y="4207"/>
                    <a:pt x="5359" y="4462"/>
                    <a:pt x="5066" y="4715"/>
                  </a:cubicBezTo>
                  <a:cubicBezTo>
                    <a:pt x="4436" y="5257"/>
                    <a:pt x="3858" y="5846"/>
                    <a:pt x="3337" y="6477"/>
                  </a:cubicBezTo>
                  <a:cubicBezTo>
                    <a:pt x="3071" y="6802"/>
                    <a:pt x="2823" y="7133"/>
                    <a:pt x="2600" y="7461"/>
                  </a:cubicBezTo>
                  <a:cubicBezTo>
                    <a:pt x="2351" y="7837"/>
                    <a:pt x="2146" y="8179"/>
                    <a:pt x="1974" y="8508"/>
                  </a:cubicBezTo>
                  <a:cubicBezTo>
                    <a:pt x="1923" y="8600"/>
                    <a:pt x="1876" y="8694"/>
                    <a:pt x="1836" y="8776"/>
                  </a:cubicBezTo>
                  <a:lnTo>
                    <a:pt x="1769" y="8910"/>
                  </a:lnTo>
                  <a:lnTo>
                    <a:pt x="1705" y="9046"/>
                  </a:lnTo>
                  <a:lnTo>
                    <a:pt x="1695" y="9067"/>
                  </a:lnTo>
                  <a:cubicBezTo>
                    <a:pt x="1656" y="9155"/>
                    <a:pt x="1618" y="9237"/>
                    <a:pt x="1584" y="9322"/>
                  </a:cubicBezTo>
                  <a:cubicBezTo>
                    <a:pt x="1569" y="9356"/>
                    <a:pt x="1555" y="9390"/>
                    <a:pt x="1541" y="9425"/>
                  </a:cubicBezTo>
                  <a:cubicBezTo>
                    <a:pt x="1515" y="9488"/>
                    <a:pt x="1491" y="9545"/>
                    <a:pt x="1469" y="9604"/>
                  </a:cubicBezTo>
                  <a:lnTo>
                    <a:pt x="1469" y="9606"/>
                  </a:lnTo>
                  <a:cubicBezTo>
                    <a:pt x="1321" y="9981"/>
                    <a:pt x="1196" y="10365"/>
                    <a:pt x="1097" y="10753"/>
                  </a:cubicBezTo>
                  <a:cubicBezTo>
                    <a:pt x="897" y="11533"/>
                    <a:pt x="796" y="12331"/>
                    <a:pt x="796" y="13132"/>
                  </a:cubicBezTo>
                  <a:cubicBezTo>
                    <a:pt x="799" y="13528"/>
                    <a:pt x="843" y="13924"/>
                    <a:pt x="927" y="14313"/>
                  </a:cubicBezTo>
                  <a:cubicBezTo>
                    <a:pt x="1013" y="14697"/>
                    <a:pt x="1141" y="15073"/>
                    <a:pt x="1310" y="15433"/>
                  </a:cubicBezTo>
                  <a:cubicBezTo>
                    <a:pt x="1338" y="15496"/>
                    <a:pt x="1369" y="15557"/>
                    <a:pt x="1402" y="15623"/>
                  </a:cubicBezTo>
                  <a:cubicBezTo>
                    <a:pt x="1415" y="15648"/>
                    <a:pt x="1428" y="15674"/>
                    <a:pt x="1441" y="15700"/>
                  </a:cubicBezTo>
                  <a:lnTo>
                    <a:pt x="1476" y="15764"/>
                  </a:lnTo>
                  <a:cubicBezTo>
                    <a:pt x="1513" y="15832"/>
                    <a:pt x="1548" y="15897"/>
                    <a:pt x="1587" y="15960"/>
                  </a:cubicBezTo>
                  <a:cubicBezTo>
                    <a:pt x="1674" y="16114"/>
                    <a:pt x="1775" y="16270"/>
                    <a:pt x="1914" y="16472"/>
                  </a:cubicBezTo>
                  <a:cubicBezTo>
                    <a:pt x="2023" y="16631"/>
                    <a:pt x="2139" y="16786"/>
                    <a:pt x="2278" y="16968"/>
                  </a:cubicBezTo>
                  <a:cubicBezTo>
                    <a:pt x="2407" y="17136"/>
                    <a:pt x="2542" y="17301"/>
                    <a:pt x="2669" y="17456"/>
                  </a:cubicBezTo>
                  <a:cubicBezTo>
                    <a:pt x="2831" y="17651"/>
                    <a:pt x="3001" y="17849"/>
                    <a:pt x="3165" y="18041"/>
                  </a:cubicBezTo>
                  <a:cubicBezTo>
                    <a:pt x="3272" y="18166"/>
                    <a:pt x="3378" y="18290"/>
                    <a:pt x="3492" y="18424"/>
                  </a:cubicBezTo>
                  <a:cubicBezTo>
                    <a:pt x="3606" y="18559"/>
                    <a:pt x="3756" y="18736"/>
                    <a:pt x="3907" y="18919"/>
                  </a:cubicBezTo>
                  <a:cubicBezTo>
                    <a:pt x="3978" y="19006"/>
                    <a:pt x="4052" y="19099"/>
                    <a:pt x="4118" y="19182"/>
                  </a:cubicBezTo>
                  <a:cubicBezTo>
                    <a:pt x="4184" y="19265"/>
                    <a:pt x="4246" y="19342"/>
                    <a:pt x="4308" y="19418"/>
                  </a:cubicBezTo>
                  <a:cubicBezTo>
                    <a:pt x="4415" y="19553"/>
                    <a:pt x="4529" y="19688"/>
                    <a:pt x="4640" y="19818"/>
                  </a:cubicBezTo>
                  <a:lnTo>
                    <a:pt x="4704" y="19894"/>
                  </a:lnTo>
                  <a:lnTo>
                    <a:pt x="4736" y="19930"/>
                  </a:lnTo>
                  <a:cubicBezTo>
                    <a:pt x="4860" y="20071"/>
                    <a:pt x="4988" y="20216"/>
                    <a:pt x="5119" y="20354"/>
                  </a:cubicBezTo>
                  <a:cubicBezTo>
                    <a:pt x="5406" y="20661"/>
                    <a:pt x="5702" y="20952"/>
                    <a:pt x="5996" y="21220"/>
                  </a:cubicBezTo>
                  <a:lnTo>
                    <a:pt x="6436" y="21600"/>
                  </a:lnTo>
                  <a:lnTo>
                    <a:pt x="3945" y="21600"/>
                  </a:lnTo>
                  <a:lnTo>
                    <a:pt x="3649" y="21312"/>
                  </a:lnTo>
                  <a:cubicBezTo>
                    <a:pt x="3031" y="20669"/>
                    <a:pt x="2478" y="19972"/>
                    <a:pt x="2001" y="19228"/>
                  </a:cubicBezTo>
                  <a:cubicBezTo>
                    <a:pt x="691" y="17178"/>
                    <a:pt x="1" y="14847"/>
                    <a:pt x="0" y="12473"/>
                  </a:cubicBezTo>
                  <a:cubicBezTo>
                    <a:pt x="-1" y="6919"/>
                    <a:pt x="3694" y="2153"/>
                    <a:pt x="8962" y="117"/>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9" descr="Picture 9"/>
          <p:cNvPicPr>
            <a:picLocks noChangeAspect="1"/>
          </p:cNvPicPr>
          <p:nvPr/>
        </p:nvPicPr>
        <p:blipFill>
          <a:blip r:embed="rId2"/>
          <a:srcRect l="18382" t="9091" r="12122"/>
          <a:stretch>
            <a:fillRect/>
          </a:stretch>
        </p:blipFill>
        <p:spPr>
          <a:xfrm>
            <a:off x="18" y="8"/>
            <a:ext cx="12191985" cy="6857918"/>
          </a:xfrm>
          <a:prstGeom prst="rect">
            <a:avLst/>
          </a:prstGeom>
          <a:ln w="12700">
            <a:miter lim="400000"/>
          </a:ln>
        </p:spPr>
      </p:pic>
      <p:sp>
        <p:nvSpPr>
          <p:cNvPr id="106" name="Rectangle 94"/>
          <p:cNvSpPr/>
          <p:nvPr/>
        </p:nvSpPr>
        <p:spPr>
          <a:xfrm>
            <a:off x="336883" y="321173"/>
            <a:ext cx="7197774"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07" name="Title 1"/>
          <p:cNvSpPr txBox="1">
            <a:spLocks noGrp="1"/>
          </p:cNvSpPr>
          <p:nvPr>
            <p:ph type="title"/>
          </p:nvPr>
        </p:nvSpPr>
        <p:spPr>
          <a:xfrm>
            <a:off x="594804" y="640263"/>
            <a:ext cx="6619810" cy="1344975"/>
          </a:xfrm>
          <a:prstGeom prst="rect">
            <a:avLst/>
          </a:prstGeom>
        </p:spPr>
        <p:txBody>
          <a:bodyPr/>
          <a:lstStyle>
            <a:lvl1pPr>
              <a:defRPr sz="4000" b="1" u="sng">
                <a:latin typeface="Times New Roman"/>
                <a:ea typeface="Times New Roman"/>
                <a:cs typeface="Times New Roman"/>
                <a:sym typeface="Times New Roman"/>
              </a:defRPr>
            </a:lvl1pPr>
          </a:lstStyle>
          <a:p>
            <a:r>
              <a:t>Introduction</a:t>
            </a:r>
          </a:p>
        </p:txBody>
      </p:sp>
      <p:sp>
        <p:nvSpPr>
          <p:cNvPr id="108" name="Content Placeholder 2"/>
          <p:cNvSpPr txBox="1">
            <a:spLocks noGrp="1"/>
          </p:cNvSpPr>
          <p:nvPr>
            <p:ph type="body" sz="half" idx="1"/>
          </p:nvPr>
        </p:nvSpPr>
        <p:spPr>
          <a:xfrm>
            <a:off x="594108" y="1715783"/>
            <a:ext cx="6620507" cy="4178992"/>
          </a:xfrm>
          <a:prstGeom prst="rect">
            <a:avLst/>
          </a:prstGeom>
        </p:spPr>
        <p:txBody>
          <a:bodyPr/>
          <a:lstStyle/>
          <a:p>
            <a:pPr>
              <a:defRPr sz="2400">
                <a:latin typeface="Times New Roman"/>
                <a:ea typeface="Times New Roman"/>
                <a:cs typeface="Times New Roman"/>
                <a:sym typeface="Times New Roman"/>
              </a:defRPr>
            </a:pPr>
            <a:r>
              <a:t>CarGurus which is based in Cambridge (MA), is an automotive shopping website that assists users in comparing local listings for used and new cars and contacting sellers. Dealers advertise on this site, and CarGurus connect dealers and consumers by putting inventory on the site. </a:t>
            </a:r>
          </a:p>
          <a:p>
            <a:pPr>
              <a:defRPr sz="2400">
                <a:latin typeface="Times New Roman"/>
                <a:ea typeface="Times New Roman"/>
                <a:cs typeface="Times New Roman"/>
                <a:sym typeface="Times New Roman"/>
              </a:defRPr>
            </a:pPr>
            <a:r>
              <a:t>We intend to use several models to identify price and seller rating patterns such as Linear and Ridge Regression, Random Forest, Gradient Boosting and Recommendation which will help the users to take an informative decision before they purchase used car from the Cargurus site</a:t>
            </a:r>
            <a:r>
              <a:rPr sz="2000"/>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Picture 4"/>
          <p:cNvPicPr>
            <a:picLocks noChangeAspect="1"/>
          </p:cNvPicPr>
          <p:nvPr/>
        </p:nvPicPr>
        <p:blipFill>
          <a:blip r:embed="rId2"/>
          <a:srcRect t="9091" r="18787"/>
          <a:stretch>
            <a:fillRect/>
          </a:stretch>
        </p:blipFill>
        <p:spPr>
          <a:xfrm>
            <a:off x="17" y="8"/>
            <a:ext cx="12191985" cy="6857918"/>
          </a:xfrm>
          <a:prstGeom prst="rect">
            <a:avLst/>
          </a:prstGeom>
          <a:ln w="12700">
            <a:miter lim="400000"/>
          </a:ln>
        </p:spPr>
      </p:pic>
      <p:sp>
        <p:nvSpPr>
          <p:cNvPr id="111" name="Rectangle 90"/>
          <p:cNvSpPr/>
          <p:nvPr/>
        </p:nvSpPr>
        <p:spPr>
          <a:xfrm>
            <a:off x="310607" y="255483"/>
            <a:ext cx="7197774"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12" name="Title 1"/>
          <p:cNvSpPr txBox="1">
            <a:spLocks noGrp="1"/>
          </p:cNvSpPr>
          <p:nvPr>
            <p:ph type="title"/>
          </p:nvPr>
        </p:nvSpPr>
        <p:spPr>
          <a:xfrm>
            <a:off x="594804" y="206711"/>
            <a:ext cx="6619810" cy="1344975"/>
          </a:xfrm>
          <a:prstGeom prst="rect">
            <a:avLst/>
          </a:prstGeom>
        </p:spPr>
        <p:txBody>
          <a:bodyPr/>
          <a:lstStyle>
            <a:lvl1pPr>
              <a:defRPr sz="4000" b="1" u="sng">
                <a:latin typeface="Times New Roman"/>
                <a:ea typeface="Times New Roman"/>
                <a:cs typeface="Times New Roman"/>
                <a:sym typeface="Times New Roman"/>
              </a:defRPr>
            </a:lvl1pPr>
          </a:lstStyle>
          <a:p>
            <a:r>
              <a:t>Dataset Info</a:t>
            </a:r>
          </a:p>
        </p:txBody>
      </p:sp>
      <p:sp>
        <p:nvSpPr>
          <p:cNvPr id="113" name="Content Placeholder 2"/>
          <p:cNvSpPr txBox="1">
            <a:spLocks noGrp="1"/>
          </p:cNvSpPr>
          <p:nvPr>
            <p:ph type="body" sz="half" idx="1"/>
          </p:nvPr>
        </p:nvSpPr>
        <p:spPr>
          <a:xfrm>
            <a:off x="594108" y="1250227"/>
            <a:ext cx="6620507" cy="4158445"/>
          </a:xfrm>
          <a:prstGeom prst="rect">
            <a:avLst/>
          </a:prstGeom>
        </p:spPr>
        <p:txBody>
          <a:bodyPr lIns="45718" tIns="45718" rIns="45718" bIns="45718" anchor="t">
            <a:noAutofit/>
          </a:bodyPr>
          <a:lstStyle/>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DATASET: </a:t>
            </a:r>
            <a:r>
              <a:rPr sz="2400" u="sng" dirty="0">
                <a:solidFill>
                  <a:srgbClr val="0000FF"/>
                </a:solidFill>
                <a:uFill>
                  <a:solidFill>
                    <a:srgbClr val="0000FF"/>
                  </a:solidFill>
                </a:uFill>
                <a:hlinkClick r:id="rId3"/>
              </a:rPr>
              <a:t>HTTPS://WWW.KAGGLE.COM/ANANAYMITAL/US-USED-CARS-DATASET</a:t>
            </a:r>
            <a:endParaRPr lang="en-US" sz="2400" u="sng" dirty="0">
              <a:solidFill>
                <a:srgbClr val="0000FF"/>
              </a:solidFill>
              <a:uFill>
                <a:solidFill>
                  <a:srgbClr val="0000FF"/>
                </a:solidFill>
              </a:uFill>
            </a:endParaRP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PRODUCTS REVIEWED BETWEEN: 2006 TO 2020 ARE ANALYZED</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COUNTRIES CONSIDERED: U.S.A</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FILE SIZE: 9.29 GB</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NUMBER OF FILES: 1</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FILE FORMAT: CSV (COMMA SEPARATED VALUES)</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a:t>TOTAL NO. OF PRODUCT REVIEWS: 3.0 MILLION</a:t>
            </a:r>
          </a:p>
          <a:p>
            <a:pPr marL="156845" indent="-156845" defTabSz="629818">
              <a:lnSpc>
                <a:spcPct val="81000"/>
              </a:lnSpc>
              <a:spcBef>
                <a:spcPts val="600"/>
              </a:spcBef>
              <a:defRPr sz="2175" b="1" cap="all">
                <a:latin typeface="Times New Roman"/>
                <a:ea typeface="Times New Roman"/>
                <a:cs typeface="Times New Roman"/>
                <a:sym typeface="Times New Roman"/>
              </a:defRPr>
            </a:pPr>
            <a:r>
              <a:rPr sz="2400" dirty="0" err="1"/>
              <a:t>GitHUB</a:t>
            </a:r>
            <a:r>
              <a:rPr sz="2400" dirty="0"/>
              <a:t> Link: </a:t>
            </a:r>
            <a:r>
              <a:rPr sz="2400" u="sng" dirty="0">
                <a:solidFill>
                  <a:srgbClr val="0000FF"/>
                </a:solidFill>
                <a:uFill>
                  <a:solidFill>
                    <a:srgbClr val="0000FF"/>
                  </a:solidFill>
                </a:uFill>
                <a:hlinkClick r:id="rId4"/>
              </a:rPr>
              <a:t>https://github.com/Heta-Parekh/MachineLearningModels</a:t>
            </a:r>
            <a:endParaRPr sz="2400" u="sng" dirty="0">
              <a:solidFill>
                <a:srgbClr val="0000FF"/>
              </a:solidFill>
              <a:uFill>
                <a:solidFill>
                  <a:srgbClr val="0000FF"/>
                </a:solidFill>
              </a:u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srcRect r="9091" b="23391"/>
          <a:stretch>
            <a:fillRect/>
          </a:stretch>
        </p:blipFill>
        <p:spPr>
          <a:xfrm>
            <a:off x="18" y="10"/>
            <a:ext cx="12191985" cy="6857990"/>
          </a:xfrm>
          <a:prstGeom prst="rect">
            <a:avLst/>
          </a:prstGeom>
          <a:ln w="12700">
            <a:miter lim="400000"/>
          </a:ln>
        </p:spPr>
      </p:pic>
      <p:sp>
        <p:nvSpPr>
          <p:cNvPr id="116" name="Rectangle 23"/>
          <p:cNvSpPr/>
          <p:nvPr/>
        </p:nvSpPr>
        <p:spPr>
          <a:xfrm>
            <a:off x="336881" y="321173"/>
            <a:ext cx="5735596" cy="5896749"/>
          </a:xfrm>
          <a:prstGeom prst="rect">
            <a:avLst/>
          </a:prstGeom>
          <a:solidFill>
            <a:srgbClr val="FFFFFF">
              <a:alpha val="90000"/>
            </a:srgbClr>
          </a:solidFill>
          <a:ln w="127000" cap="sq">
            <a:solidFill>
              <a:srgbClr val="FFFFFF"/>
            </a:solidFill>
            <a:miter/>
          </a:ln>
        </p:spPr>
        <p:txBody>
          <a:bodyPr lIns="45718" tIns="45718" rIns="45718" bIns="45718" anchor="ctr"/>
          <a:lstStyle/>
          <a:p>
            <a:pPr algn="ctr">
              <a:defRPr>
                <a:solidFill>
                  <a:srgbClr val="FFFFFF"/>
                </a:solidFill>
              </a:defRPr>
            </a:pPr>
            <a:endParaRPr/>
          </a:p>
        </p:txBody>
      </p:sp>
      <p:sp>
        <p:nvSpPr>
          <p:cNvPr id="117" name="Title 1"/>
          <p:cNvSpPr txBox="1">
            <a:spLocks noGrp="1"/>
          </p:cNvSpPr>
          <p:nvPr>
            <p:ph type="title"/>
          </p:nvPr>
        </p:nvSpPr>
        <p:spPr>
          <a:xfrm>
            <a:off x="594802" y="640263"/>
            <a:ext cx="5221272" cy="1344975"/>
          </a:xfrm>
          <a:prstGeom prst="rect">
            <a:avLst/>
          </a:prstGeom>
        </p:spPr>
        <p:txBody>
          <a:bodyPr/>
          <a:lstStyle>
            <a:lvl1pPr>
              <a:defRPr sz="4000" b="1" u="sng">
                <a:latin typeface="Times New Roman"/>
                <a:ea typeface="Times New Roman"/>
                <a:cs typeface="Times New Roman"/>
                <a:sym typeface="Times New Roman"/>
              </a:defRPr>
            </a:lvl1pPr>
          </a:lstStyle>
          <a:p>
            <a:r>
              <a:t>H/W Specifications</a:t>
            </a:r>
          </a:p>
        </p:txBody>
      </p:sp>
      <p:sp>
        <p:nvSpPr>
          <p:cNvPr id="118" name="Content Placeholder 2"/>
          <p:cNvSpPr txBox="1">
            <a:spLocks noGrp="1"/>
          </p:cNvSpPr>
          <p:nvPr>
            <p:ph type="body" sz="half" idx="1"/>
          </p:nvPr>
        </p:nvSpPr>
        <p:spPr>
          <a:xfrm>
            <a:off x="594107" y="2121760"/>
            <a:ext cx="5478369" cy="3773015"/>
          </a:xfrm>
          <a:prstGeom prst="rect">
            <a:avLst/>
          </a:prstGeom>
        </p:spPr>
        <p:txBody>
          <a:bodyPr/>
          <a:lstStyle/>
          <a:p>
            <a:pPr>
              <a:defRPr sz="2400">
                <a:latin typeface="Times New Roman"/>
                <a:ea typeface="Times New Roman"/>
                <a:cs typeface="Times New Roman"/>
                <a:sym typeface="Times New Roman"/>
              </a:defRPr>
            </a:pPr>
            <a:r>
              <a:t>Hadoop Version: Hadoop 3.2.1-amzn-3.1</a:t>
            </a:r>
          </a:p>
          <a:p>
            <a:pPr>
              <a:defRPr sz="2400">
                <a:latin typeface="Times New Roman"/>
                <a:ea typeface="Times New Roman"/>
                <a:cs typeface="Times New Roman"/>
                <a:sym typeface="Times New Roman"/>
              </a:defRPr>
            </a:pPr>
            <a:r>
              <a:t>Total nodes: 1</a:t>
            </a:r>
          </a:p>
          <a:p>
            <a:pPr>
              <a:defRPr sz="2400">
                <a:latin typeface="Times New Roman"/>
                <a:ea typeface="Times New Roman"/>
                <a:cs typeface="Times New Roman"/>
                <a:sym typeface="Times New Roman"/>
              </a:defRPr>
            </a:pPr>
            <a:r>
              <a:t>Total node memory size: 0-7/ 30874 KB</a:t>
            </a:r>
          </a:p>
          <a:p>
            <a:pPr>
              <a:defRPr sz="2400">
                <a:latin typeface="Times New Roman"/>
                <a:ea typeface="Times New Roman"/>
                <a:cs typeface="Times New Roman"/>
                <a:sym typeface="Times New Roman"/>
              </a:defRPr>
            </a:pPr>
            <a:r>
              <a:t>No. Of CPUs: 8</a:t>
            </a:r>
          </a:p>
          <a:p>
            <a:pPr>
              <a:defRPr sz="2400">
                <a:latin typeface="Times New Roman"/>
                <a:ea typeface="Times New Roman"/>
                <a:cs typeface="Times New Roman"/>
                <a:sym typeface="Times New Roman"/>
              </a:defRPr>
            </a:pPr>
            <a:r>
              <a:t>Total Storage: 481 GB</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21" name="Title 1"/>
          <p:cNvSpPr txBox="1">
            <a:spLocks noGrp="1"/>
          </p:cNvSpPr>
          <p:nvPr>
            <p:ph type="title" idx="4294967295"/>
          </p:nvPr>
        </p:nvSpPr>
        <p:spPr>
          <a:xfrm>
            <a:off x="1028700" y="1967264"/>
            <a:ext cx="2628900" cy="2547262"/>
          </a:xfrm>
          <a:prstGeom prst="rect">
            <a:avLst/>
          </a:prstGeom>
        </p:spPr>
        <p:txBody>
          <a:bodyPr/>
          <a:lstStyle>
            <a:lvl1pPr algn="ctr">
              <a:defRPr sz="4000" b="1">
                <a:solidFill>
                  <a:srgbClr val="FFFFFF"/>
                </a:solidFill>
                <a:latin typeface="Times New Roman"/>
                <a:ea typeface="Times New Roman"/>
                <a:cs typeface="Times New Roman"/>
                <a:sym typeface="Times New Roman"/>
              </a:defRPr>
            </a:lvl1pPr>
          </a:lstStyle>
          <a:p>
            <a:r>
              <a:t>Model Process</a:t>
            </a:r>
          </a:p>
        </p:txBody>
      </p:sp>
      <p:pic>
        <p:nvPicPr>
          <p:cNvPr id="122" name="Picture 7" descr="Picture 7"/>
          <p:cNvPicPr>
            <a:picLocks noChangeAspect="1"/>
          </p:cNvPicPr>
          <p:nvPr/>
        </p:nvPicPr>
        <p:blipFill>
          <a:blip r:embed="rId2"/>
          <a:stretch>
            <a:fillRect/>
          </a:stretch>
        </p:blipFill>
        <p:spPr>
          <a:xfrm>
            <a:off x="4833091" y="643466"/>
            <a:ext cx="6669149" cy="556874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37"/>
          <p:cNvSpPr/>
          <p:nvPr/>
        </p:nvSpPr>
        <p:spPr>
          <a:xfrm>
            <a:off x="393307" y="352930"/>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25" name="Title 1"/>
          <p:cNvSpPr txBox="1">
            <a:spLocks noGrp="1"/>
          </p:cNvSpPr>
          <p:nvPr>
            <p:ph type="title"/>
          </p:nvPr>
        </p:nvSpPr>
        <p:spPr>
          <a:xfrm>
            <a:off x="649267" y="506726"/>
            <a:ext cx="3885146" cy="1526745"/>
          </a:xfrm>
          <a:prstGeom prst="rect">
            <a:avLst/>
          </a:prstGeom>
        </p:spPr>
        <p:txBody>
          <a:bodyPr/>
          <a:lstStyle>
            <a:lvl1pPr algn="r">
              <a:defRPr sz="3600" b="1">
                <a:solidFill>
                  <a:srgbClr val="FFFFFF"/>
                </a:solidFill>
                <a:latin typeface="Times New Roman"/>
                <a:ea typeface="Times New Roman"/>
                <a:cs typeface="Times New Roman"/>
                <a:sym typeface="Times New Roman"/>
              </a:defRPr>
            </a:lvl1pPr>
          </a:lstStyle>
          <a:p>
            <a:r>
              <a:t>Linear Regression</a:t>
            </a:r>
          </a:p>
        </p:txBody>
      </p:sp>
      <p:sp>
        <p:nvSpPr>
          <p:cNvPr id="126" name="Straight Connector 39"/>
          <p:cNvSpPr/>
          <p:nvPr/>
        </p:nvSpPr>
        <p:spPr>
          <a:xfrm flipV="1">
            <a:off x="4739873" y="580962"/>
            <a:ext cx="3" cy="1371603"/>
          </a:xfrm>
          <a:prstGeom prst="line">
            <a:avLst/>
          </a:prstGeom>
          <a:ln w="19050">
            <a:solidFill>
              <a:srgbClr val="FFFFFF">
                <a:alpha val="75000"/>
              </a:srgbClr>
            </a:solidFill>
            <a:miter/>
          </a:ln>
        </p:spPr>
        <p:txBody>
          <a:bodyPr lIns="45718" tIns="45718" rIns="45718" bIns="45718"/>
          <a:lstStyle/>
          <a:p>
            <a:endParaRPr/>
          </a:p>
        </p:txBody>
      </p:sp>
      <p:sp>
        <p:nvSpPr>
          <p:cNvPr id="127" name="TextBox 6"/>
          <p:cNvSpPr txBox="1"/>
          <p:nvPr/>
        </p:nvSpPr>
        <p:spPr>
          <a:xfrm>
            <a:off x="4991055" y="506727"/>
            <a:ext cx="6518483" cy="15267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pPr>
              <a:lnSpc>
                <a:spcPct val="90000"/>
              </a:lnSpc>
              <a:spcBef>
                <a:spcPts val="600"/>
              </a:spcBef>
              <a:defRPr sz="2400">
                <a:solidFill>
                  <a:srgbClr val="FFFFFF"/>
                </a:solidFill>
                <a:latin typeface="Times New Roman"/>
                <a:ea typeface="Times New Roman"/>
                <a:cs typeface="Times New Roman"/>
                <a:sym typeface="Times New Roman"/>
              </a:defRPr>
            </a:pPr>
            <a:r>
              <a:t>Coefficient of Determination (R2) : 0.548927</a:t>
            </a:r>
          </a:p>
          <a:p>
            <a:pPr>
              <a:lnSpc>
                <a:spcPct val="90000"/>
              </a:lnSpc>
              <a:spcBef>
                <a:spcPts val="600"/>
              </a:spcBef>
              <a:defRPr sz="2400">
                <a:solidFill>
                  <a:srgbClr val="FFFFFF"/>
                </a:solidFill>
                <a:latin typeface="Times New Roman"/>
                <a:ea typeface="Times New Roman"/>
                <a:cs typeface="Times New Roman"/>
                <a:sym typeface="Times New Roman"/>
              </a:defRPr>
            </a:pPr>
            <a:r>
              <a:t>RMSE : 13381.5476</a:t>
            </a:r>
          </a:p>
        </p:txBody>
      </p:sp>
      <p:pic>
        <p:nvPicPr>
          <p:cNvPr id="128" name="Picture 4" descr="Picture 4"/>
          <p:cNvPicPr>
            <a:picLocks noChangeAspect="1"/>
          </p:cNvPicPr>
          <p:nvPr/>
        </p:nvPicPr>
        <p:blipFill>
          <a:blip r:embed="rId2"/>
          <a:stretch>
            <a:fillRect/>
          </a:stretch>
        </p:blipFill>
        <p:spPr>
          <a:xfrm>
            <a:off x="393307" y="3877233"/>
            <a:ext cx="5732858" cy="2061232"/>
          </a:xfrm>
          <a:prstGeom prst="rect">
            <a:avLst/>
          </a:prstGeom>
          <a:ln w="12700">
            <a:miter lim="400000"/>
          </a:ln>
        </p:spPr>
      </p:pic>
      <p:pic>
        <p:nvPicPr>
          <p:cNvPr id="129" name="Picture 6" descr="Picture 6"/>
          <p:cNvPicPr>
            <a:picLocks noChangeAspect="1"/>
          </p:cNvPicPr>
          <p:nvPr/>
        </p:nvPicPr>
        <p:blipFill>
          <a:blip r:embed="rId3"/>
          <a:stretch>
            <a:fillRect/>
          </a:stretch>
        </p:blipFill>
        <p:spPr>
          <a:xfrm>
            <a:off x="7029756" y="2527997"/>
            <a:ext cx="3990916" cy="374904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Down Arrow 7"/>
          <p:cNvSpPr/>
          <p:nvPr/>
        </p:nvSpPr>
        <p:spPr>
          <a:xfrm rot="16200000">
            <a:off x="800099" y="1491342"/>
            <a:ext cx="3333750" cy="3499106"/>
          </a:xfrm>
          <a:custGeom>
            <a:avLst/>
            <a:gdLst/>
            <a:ahLst/>
            <a:cxnLst>
              <a:cxn ang="0">
                <a:pos x="wd2" y="hd2"/>
              </a:cxn>
              <a:cxn ang="5400000">
                <a:pos x="wd2" y="hd2"/>
              </a:cxn>
              <a:cxn ang="10800000">
                <a:pos x="wd2" y="hd2"/>
              </a:cxn>
              <a:cxn ang="16200000">
                <a:pos x="wd2" y="hd2"/>
              </a:cxn>
            </a:cxnLst>
            <a:rect l="0" t="0" r="r" b="b"/>
            <a:pathLst>
              <a:path w="21600" h="21600" extrusionOk="0">
                <a:moveTo>
                  <a:pt x="0" y="18351"/>
                </a:moveTo>
                <a:lnTo>
                  <a:pt x="0" y="0"/>
                </a:lnTo>
                <a:lnTo>
                  <a:pt x="21600" y="0"/>
                </a:lnTo>
                <a:lnTo>
                  <a:pt x="21600" y="18351"/>
                </a:lnTo>
                <a:lnTo>
                  <a:pt x="10800" y="21600"/>
                </a:lnTo>
                <a:close/>
              </a:path>
            </a:pathLst>
          </a:custGeom>
          <a:solidFill>
            <a:srgbClr val="404040"/>
          </a:solidFill>
          <a:ln w="12700">
            <a:miter lim="400000"/>
          </a:ln>
        </p:spPr>
        <p:txBody>
          <a:bodyPr lIns="45718" tIns="45718" rIns="45718" bIns="45718" anchor="ctr"/>
          <a:lstStyle/>
          <a:p>
            <a:pPr algn="ctr">
              <a:defRPr>
                <a:solidFill>
                  <a:srgbClr val="FFFFFF"/>
                </a:solidFill>
              </a:defRPr>
            </a:pPr>
            <a:endParaRPr/>
          </a:p>
        </p:txBody>
      </p:sp>
      <p:sp>
        <p:nvSpPr>
          <p:cNvPr id="132" name="Title 1"/>
          <p:cNvSpPr txBox="1">
            <a:spLocks noGrp="1"/>
          </p:cNvSpPr>
          <p:nvPr>
            <p:ph type="title"/>
          </p:nvPr>
        </p:nvSpPr>
        <p:spPr>
          <a:xfrm>
            <a:off x="1028699" y="1967264"/>
            <a:ext cx="2813838" cy="2547262"/>
          </a:xfrm>
          <a:prstGeom prst="rect">
            <a:avLst/>
          </a:prstGeom>
        </p:spPr>
        <p:txBody>
          <a:bodyPr/>
          <a:lstStyle>
            <a:lvl1pPr algn="ctr">
              <a:defRPr b="1">
                <a:solidFill>
                  <a:srgbClr val="FFFFFF"/>
                </a:solidFill>
                <a:latin typeface="Times New Roman"/>
                <a:ea typeface="Times New Roman"/>
                <a:cs typeface="Times New Roman"/>
                <a:sym typeface="Times New Roman"/>
              </a:defRPr>
            </a:lvl1pPr>
          </a:lstStyle>
          <a:p>
            <a:r>
              <a:t>Ridge Regression </a:t>
            </a:r>
          </a:p>
        </p:txBody>
      </p:sp>
      <p:pic>
        <p:nvPicPr>
          <p:cNvPr id="133" name="Picture 3" descr="Picture 3"/>
          <p:cNvPicPr>
            <a:picLocks noChangeAspect="1"/>
          </p:cNvPicPr>
          <p:nvPr/>
        </p:nvPicPr>
        <p:blipFill>
          <a:blip r:embed="rId2"/>
          <a:stretch>
            <a:fillRect/>
          </a:stretch>
        </p:blipFill>
        <p:spPr>
          <a:xfrm>
            <a:off x="4777316" y="1673330"/>
            <a:ext cx="6780701" cy="35090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26"/>
          <p:cNvSpPr/>
          <p:nvPr/>
        </p:nvSpPr>
        <p:spPr>
          <a:xfrm>
            <a:off x="396881" y="280373"/>
            <a:ext cx="11438795" cy="1844258"/>
          </a:xfrm>
          <a:prstGeom prst="rect">
            <a:avLst/>
          </a:prstGeom>
          <a:solidFill>
            <a:srgbClr val="404040"/>
          </a:solidFill>
          <a:ln w="127000" cap="sq">
            <a:solidFill>
              <a:srgbClr val="404040"/>
            </a:solidFill>
            <a:miter/>
          </a:ln>
        </p:spPr>
        <p:txBody>
          <a:bodyPr lIns="45718" tIns="45718" rIns="45718" bIns="45718" anchor="ctr"/>
          <a:lstStyle/>
          <a:p>
            <a:pPr algn="ctr">
              <a:defRPr>
                <a:solidFill>
                  <a:srgbClr val="FFFFFF"/>
                </a:solidFill>
              </a:defRPr>
            </a:pPr>
            <a:endParaRPr/>
          </a:p>
        </p:txBody>
      </p:sp>
      <p:sp>
        <p:nvSpPr>
          <p:cNvPr id="136" name="Title 1"/>
          <p:cNvSpPr txBox="1">
            <a:spLocks noGrp="1"/>
          </p:cNvSpPr>
          <p:nvPr>
            <p:ph type="title"/>
          </p:nvPr>
        </p:nvSpPr>
        <p:spPr>
          <a:xfrm>
            <a:off x="546349" y="433545"/>
            <a:ext cx="11139859" cy="930447"/>
          </a:xfrm>
          <a:prstGeom prst="rect">
            <a:avLst/>
          </a:prstGeom>
        </p:spPr>
        <p:txBody>
          <a:bodyPr anchor="b"/>
          <a:lstStyle>
            <a:lvl1pPr algn="ctr">
              <a:defRPr b="1">
                <a:solidFill>
                  <a:srgbClr val="FFFFFF"/>
                </a:solidFill>
                <a:latin typeface="Times New Roman"/>
                <a:ea typeface="Times New Roman"/>
                <a:cs typeface="Times New Roman"/>
                <a:sym typeface="Times New Roman"/>
              </a:defRPr>
            </a:lvl1pPr>
          </a:lstStyle>
          <a:p>
            <a:r>
              <a:t>Ridge Regression Cont..</a:t>
            </a:r>
          </a:p>
        </p:txBody>
      </p:sp>
      <p:sp>
        <p:nvSpPr>
          <p:cNvPr id="137" name="Straight Connector 28"/>
          <p:cNvSpPr/>
          <p:nvPr/>
        </p:nvSpPr>
        <p:spPr>
          <a:xfrm>
            <a:off x="2230077" y="1522290"/>
            <a:ext cx="7772403" cy="3"/>
          </a:xfrm>
          <a:prstGeom prst="line">
            <a:avLst/>
          </a:prstGeom>
          <a:ln w="22225">
            <a:solidFill>
              <a:srgbClr val="D9D9D9"/>
            </a:solidFill>
            <a:miter/>
          </a:ln>
        </p:spPr>
        <p:txBody>
          <a:bodyPr lIns="45718" tIns="45718" rIns="45718" bIns="45718"/>
          <a:lstStyle/>
          <a:p>
            <a:endParaRPr/>
          </a:p>
        </p:txBody>
      </p:sp>
      <p:pic>
        <p:nvPicPr>
          <p:cNvPr id="138" name="Picture 4" descr="Picture 4"/>
          <p:cNvPicPr>
            <a:picLocks noChangeAspect="1"/>
          </p:cNvPicPr>
          <p:nvPr/>
        </p:nvPicPr>
        <p:blipFill>
          <a:blip r:embed="rId2"/>
          <a:stretch>
            <a:fillRect/>
          </a:stretch>
        </p:blipFill>
        <p:spPr>
          <a:xfrm>
            <a:off x="1040517" y="2426816"/>
            <a:ext cx="4038018" cy="3997641"/>
          </a:xfrm>
          <a:prstGeom prst="rect">
            <a:avLst/>
          </a:prstGeom>
          <a:ln w="12700">
            <a:miter lim="400000"/>
          </a:ln>
        </p:spPr>
      </p:pic>
      <p:sp>
        <p:nvSpPr>
          <p:cNvPr id="139" name="Straight Connector 30"/>
          <p:cNvSpPr/>
          <p:nvPr/>
        </p:nvSpPr>
        <p:spPr>
          <a:xfrm flipH="1">
            <a:off x="6116277" y="2596835"/>
            <a:ext cx="3" cy="3657604"/>
          </a:xfrm>
          <a:prstGeom prst="line">
            <a:avLst/>
          </a:prstGeom>
          <a:ln w="101600">
            <a:solidFill>
              <a:srgbClr val="595959"/>
            </a:solidFill>
            <a:miter/>
          </a:ln>
        </p:spPr>
        <p:txBody>
          <a:bodyPr lIns="45718" tIns="45718" rIns="45718" bIns="45718"/>
          <a:lstStyle/>
          <a:p>
            <a:endParaRPr/>
          </a:p>
        </p:txBody>
      </p:sp>
      <p:pic>
        <p:nvPicPr>
          <p:cNvPr id="140" name="Picture 6" descr="Picture 6"/>
          <p:cNvPicPr>
            <a:picLocks noChangeAspect="1"/>
          </p:cNvPicPr>
          <p:nvPr/>
        </p:nvPicPr>
        <p:blipFill>
          <a:blip r:embed="rId3"/>
          <a:stretch>
            <a:fillRect/>
          </a:stretch>
        </p:blipFill>
        <p:spPr>
          <a:xfrm>
            <a:off x="6445072" y="3934604"/>
            <a:ext cx="5455920" cy="98206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1D288E97D304BB4A21F318B1813DE" ma:contentTypeVersion="2" ma:contentTypeDescription="Create a new document." ma:contentTypeScope="" ma:versionID="f2e4f0fe117a26de37601f07514914c3">
  <xsd:schema xmlns:xsd="http://www.w3.org/2001/XMLSchema" xmlns:xs="http://www.w3.org/2001/XMLSchema" xmlns:p="http://schemas.microsoft.com/office/2006/metadata/properties" xmlns:ns2="802ee658-55cd-4fe8-b867-15106501e0d6" targetNamespace="http://schemas.microsoft.com/office/2006/metadata/properties" ma:root="true" ma:fieldsID="21a781b56ead437530885957cbc30c0e" ns2:_="">
    <xsd:import namespace="802ee658-55cd-4fe8-b867-15106501e0d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2ee658-55cd-4fe8-b867-15106501e0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DCC228-28AC-4C0F-A28D-3C17D0E3560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B4CEFA6-BC1B-4669-B4C1-61570C867429}">
  <ds:schemaRefs>
    <ds:schemaRef ds:uri="http://schemas.microsoft.com/sharepoint/v3/contenttype/forms"/>
  </ds:schemaRefs>
</ds:datastoreItem>
</file>

<file path=customXml/itemProps3.xml><?xml version="1.0" encoding="utf-8"?>
<ds:datastoreItem xmlns:ds="http://schemas.openxmlformats.org/officeDocument/2006/customXml" ds:itemID="{B5BF944B-AA1C-4757-ADD4-6E6B082E9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2ee658-55cd-4fe8-b867-15106501e0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Team Members</vt:lpstr>
      <vt:lpstr>Introduction</vt:lpstr>
      <vt:lpstr>Dataset Info</vt:lpstr>
      <vt:lpstr>H/W Specifications</vt:lpstr>
      <vt:lpstr>Model Process</vt:lpstr>
      <vt:lpstr>Linear Regression</vt:lpstr>
      <vt:lpstr>Ridge Regression </vt:lpstr>
      <vt:lpstr>Ridge Regression Cont..</vt:lpstr>
      <vt:lpstr>Random Forest </vt:lpstr>
      <vt:lpstr>Random Forest Cont..</vt:lpstr>
      <vt:lpstr>Feature Importance</vt:lpstr>
      <vt:lpstr>Gradient Boost Tree (GBT)</vt:lpstr>
      <vt:lpstr>GBT R2/RMSE</vt:lpstr>
      <vt:lpstr>Graph of the GBT model </vt:lpstr>
      <vt:lpstr>GBT with Cross Validation </vt:lpstr>
      <vt:lpstr>Graph of the GBT with Cross Validation </vt:lpstr>
      <vt:lpstr>PowerPoint Presentation</vt:lpstr>
      <vt:lpstr>PowerPoint Presentation</vt:lpstr>
      <vt:lpstr>Recommendation Model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3</cp:revision>
  <dcterms:modified xsi:type="dcterms:W3CDTF">2022-05-09T18:02:41Z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0x010100B711D288E97D304BB4A21F318B1813DE</vt:lpwstr>
  </property>
</Properties>
</file>